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1"/>
  </p:sldMasterIdLst>
  <p:notesMasterIdLst>
    <p:notesMasterId r:id="rId32"/>
  </p:notesMasterIdLst>
  <p:sldIdLst>
    <p:sldId id="256" r:id="rId2"/>
    <p:sldId id="257" r:id="rId3"/>
    <p:sldId id="258" r:id="rId4"/>
    <p:sldId id="262" r:id="rId5"/>
    <p:sldId id="263" r:id="rId6"/>
    <p:sldId id="281" r:id="rId7"/>
    <p:sldId id="264" r:id="rId8"/>
    <p:sldId id="265" r:id="rId9"/>
    <p:sldId id="277" r:id="rId10"/>
    <p:sldId id="282" r:id="rId11"/>
    <p:sldId id="266" r:id="rId12"/>
    <p:sldId id="267" r:id="rId13"/>
    <p:sldId id="268" r:id="rId14"/>
    <p:sldId id="269" r:id="rId15"/>
    <p:sldId id="270" r:id="rId16"/>
    <p:sldId id="271" r:id="rId17"/>
    <p:sldId id="279" r:id="rId18"/>
    <p:sldId id="272" r:id="rId19"/>
    <p:sldId id="273" r:id="rId20"/>
    <p:sldId id="283" r:id="rId21"/>
    <p:sldId id="284" r:id="rId22"/>
    <p:sldId id="285" r:id="rId23"/>
    <p:sldId id="276" r:id="rId24"/>
    <p:sldId id="286" r:id="rId25"/>
    <p:sldId id="280" r:id="rId26"/>
    <p:sldId id="278" r:id="rId27"/>
    <p:sldId id="288" r:id="rId28"/>
    <p:sldId id="274" r:id="rId29"/>
    <p:sldId id="275" r:id="rId30"/>
    <p:sldId id="28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3"/>
    <p:restoredTop sz="94630"/>
  </p:normalViewPr>
  <p:slideViewPr>
    <p:cSldViewPr snapToGrid="0" snapToObjects="1">
      <p:cViewPr varScale="1">
        <p:scale>
          <a:sx n="68" d="100"/>
          <a:sy n="68" d="100"/>
        </p:scale>
        <p:origin x="82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6858B0-BFBC-3B47-8D06-7F7AFB0E6D7B}" type="datetimeFigureOut">
              <a:rPr lang="en-US" smtClean="0"/>
              <a:t>6/2/2020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0E5927-5AE3-774A-B12B-6AC20AF40EF7}" type="slidenum">
              <a:rPr lang="en-US" smtClean="0"/>
              <a:t>‹#›</a:t>
            </a:fld>
            <a:endParaRPr lang="en-US"/>
          </a:p>
        </p:txBody>
      </p:sp>
    </p:spTree>
    <p:extLst>
      <p:ext uri="{BB962C8B-B14F-4D97-AF65-F5344CB8AC3E}">
        <p14:creationId xmlns:p14="http://schemas.microsoft.com/office/powerpoint/2010/main" val="1380693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Obviously, these play unique roles in combination with the practical and rhetorical goals of the BRI</a:t>
            </a:r>
          </a:p>
        </p:txBody>
      </p:sp>
      <p:sp>
        <p:nvSpPr>
          <p:cNvPr id="4" name="Slide Number Placeholder 3"/>
          <p:cNvSpPr>
            <a:spLocks noGrp="1"/>
          </p:cNvSpPr>
          <p:nvPr>
            <p:ph type="sldNum" sz="quarter" idx="5"/>
          </p:nvPr>
        </p:nvSpPr>
        <p:spPr/>
        <p:txBody>
          <a:bodyPr/>
          <a:lstStyle/>
          <a:p>
            <a:fld id="{530E5927-5AE3-774A-B12B-6AC20AF40EF7}" type="slidenum">
              <a:rPr lang="en-US" smtClean="0"/>
              <a:t>7</a:t>
            </a:fld>
            <a:endParaRPr lang="en-US"/>
          </a:p>
        </p:txBody>
      </p:sp>
    </p:spTree>
    <p:extLst>
      <p:ext uri="{BB962C8B-B14F-4D97-AF65-F5344CB8AC3E}">
        <p14:creationId xmlns:p14="http://schemas.microsoft.com/office/powerpoint/2010/main" val="3290658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Obviously, these highlight many of those core purposes of the BRI, although not always exactly in those words</a:t>
            </a:r>
          </a:p>
        </p:txBody>
      </p:sp>
      <p:sp>
        <p:nvSpPr>
          <p:cNvPr id="4" name="Slide Number Placeholder 3"/>
          <p:cNvSpPr>
            <a:spLocks noGrp="1"/>
          </p:cNvSpPr>
          <p:nvPr>
            <p:ph type="sldNum" sz="quarter" idx="5"/>
          </p:nvPr>
        </p:nvSpPr>
        <p:spPr/>
        <p:txBody>
          <a:bodyPr/>
          <a:lstStyle/>
          <a:p>
            <a:fld id="{530E5927-5AE3-774A-B12B-6AC20AF40EF7}" type="slidenum">
              <a:rPr lang="en-US" smtClean="0"/>
              <a:t>16</a:t>
            </a:fld>
            <a:endParaRPr lang="en-US"/>
          </a:p>
        </p:txBody>
      </p:sp>
    </p:spTree>
    <p:extLst>
      <p:ext uri="{BB962C8B-B14F-4D97-AF65-F5344CB8AC3E}">
        <p14:creationId xmlns:p14="http://schemas.microsoft.com/office/powerpoint/2010/main" val="2483062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students also expressed that their time in China was a way to add on to their identity as a global citizen and that being a student in China has put them in a better position to see the world from a new perspective. This question was a very interesting one as students chose to see global citizenship from two different perspectives, seemingly unaware that they were doing so: one a more neo-liberal (Schultz, 2007) and one a more international understanding approach or as Schultz (2007) would classify it as a transformationalist view. Following along the lines of the neo-liberal paradigm, one particular student noted that this experience is providing her a way to be an influencer between her country and China, and that does not necessarily stop with just her home country and China, as she will have made networks with people from a myriad of countries both inside and outside the BRI. Following along the lines of the BRI, it was expressed by one student from South Asia, that as long as his country continues to be part of the BRI, that his experience will be beneficial to both his career prospects and his country. Thus, it seems that the practical benefits of studying abroad go beyond the ideological basis of international education and the BRI and into the more neo-liberal. Yet, there is that duality of neo-liberalism and the BRI, as for some students from BRI countries, the value of studying in China, might be from a practical one of being an advantage and a way to get ahead as China becomes more and more important in the world, that does not necessitate that this is the only way in which students highlighted their growing global citizenship. One student noted that his experience in different situations in education is good for his exploration in education and learning from different lens. Lastly, one student enjoyed his time in China, sharing knowledge and learning more about other cultures outside his own,  likening it to going to different gold mines and finding different types of gold. As he explained “it could be dusty but it is still gold”. Both of these differing paradigms can be seen as well within the realm of the BRI, in both its ideological base but practical realities.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530E5927-5AE3-774A-B12B-6AC20AF40EF7}" type="slidenum">
              <a:rPr lang="en-US" smtClean="0"/>
              <a:t>18</a:t>
            </a:fld>
            <a:endParaRPr lang="en-US"/>
          </a:p>
        </p:txBody>
      </p:sp>
    </p:spTree>
    <p:extLst>
      <p:ext uri="{BB962C8B-B14F-4D97-AF65-F5344CB8AC3E}">
        <p14:creationId xmlns:p14="http://schemas.microsoft.com/office/powerpoint/2010/main" val="1852976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must be pointed out that about half the interviewees were Muslim but only she lived on campus, which could allude to the differences faced from students residing on campus to those who live off campus, especially in terms of religion, but that was not a focus of this research</a:t>
            </a:r>
          </a:p>
          <a:p>
            <a:r>
              <a:rPr lang="en-US" dirty="0"/>
              <a:t>WECHAT- Practice </a:t>
            </a:r>
            <a:r>
              <a:rPr lang="en-US" dirty="0" err="1"/>
              <a:t>english</a:t>
            </a:r>
            <a:endParaRPr lang="en-US" dirty="0"/>
          </a:p>
        </p:txBody>
      </p:sp>
      <p:sp>
        <p:nvSpPr>
          <p:cNvPr id="4" name="Slide Number Placeholder 3"/>
          <p:cNvSpPr>
            <a:spLocks noGrp="1"/>
          </p:cNvSpPr>
          <p:nvPr>
            <p:ph type="sldNum" sz="quarter" idx="5"/>
          </p:nvPr>
        </p:nvSpPr>
        <p:spPr/>
        <p:txBody>
          <a:bodyPr/>
          <a:lstStyle/>
          <a:p>
            <a:fld id="{530E5927-5AE3-774A-B12B-6AC20AF40EF7}" type="slidenum">
              <a:rPr lang="en-US" smtClean="0"/>
              <a:t>21</a:t>
            </a:fld>
            <a:endParaRPr lang="en-US"/>
          </a:p>
        </p:txBody>
      </p:sp>
    </p:spTree>
    <p:extLst>
      <p:ext uri="{BB962C8B-B14F-4D97-AF65-F5344CB8AC3E}">
        <p14:creationId xmlns:p14="http://schemas.microsoft.com/office/powerpoint/2010/main" val="3083603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most, it seemed that identity seemed rather fluid and changing. Other students commented how they say themselves as more than just a simple citizen of their country. While, others saw themselves as facilitators of connections between the two countries. </a:t>
            </a:r>
          </a:p>
          <a:p>
            <a:endParaRPr lang="en-US" dirty="0"/>
          </a:p>
        </p:txBody>
      </p:sp>
      <p:sp>
        <p:nvSpPr>
          <p:cNvPr id="4" name="Slide Number Placeholder 3"/>
          <p:cNvSpPr>
            <a:spLocks noGrp="1"/>
          </p:cNvSpPr>
          <p:nvPr>
            <p:ph type="sldNum" sz="quarter" idx="5"/>
          </p:nvPr>
        </p:nvSpPr>
        <p:spPr/>
        <p:txBody>
          <a:bodyPr/>
          <a:lstStyle/>
          <a:p>
            <a:fld id="{530E5927-5AE3-774A-B12B-6AC20AF40EF7}" type="slidenum">
              <a:rPr lang="en-US" smtClean="0"/>
              <a:t>24</a:t>
            </a:fld>
            <a:endParaRPr lang="en-US"/>
          </a:p>
        </p:txBody>
      </p:sp>
    </p:spTree>
    <p:extLst>
      <p:ext uri="{BB962C8B-B14F-4D97-AF65-F5344CB8AC3E}">
        <p14:creationId xmlns:p14="http://schemas.microsoft.com/office/powerpoint/2010/main" val="1556646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8C25838D-0438-404F-8901-8A311D6E6B7D}" type="datetimeFigureOut">
              <a:rPr lang="en-US" smtClean="0"/>
              <a:t>6/2/2020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69BF6268-6C06-0042-AE98-F35DD6B3790F}" type="slidenum">
              <a:rPr lang="en-US" smtClean="0"/>
              <a:t>‹#›</a:t>
            </a:fld>
            <a:endParaRPr lang="en-US" dirty="0"/>
          </a:p>
        </p:txBody>
      </p:sp>
    </p:spTree>
    <p:extLst>
      <p:ext uri="{BB962C8B-B14F-4D97-AF65-F5344CB8AC3E}">
        <p14:creationId xmlns:p14="http://schemas.microsoft.com/office/powerpoint/2010/main" val="729357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25838D-0438-404F-8901-8A311D6E6B7D}" type="datetimeFigureOut">
              <a:rPr lang="en-US" smtClean="0"/>
              <a:t>6/2/2020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BF6268-6C06-0042-AE98-F35DD6B3790F}" type="slidenum">
              <a:rPr lang="en-US" smtClean="0"/>
              <a:t>‹#›</a:t>
            </a:fld>
            <a:endParaRPr lang="en-US" dirty="0"/>
          </a:p>
        </p:txBody>
      </p:sp>
    </p:spTree>
    <p:extLst>
      <p:ext uri="{BB962C8B-B14F-4D97-AF65-F5344CB8AC3E}">
        <p14:creationId xmlns:p14="http://schemas.microsoft.com/office/powerpoint/2010/main" val="3910705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8C25838D-0438-404F-8901-8A311D6E6B7D}" type="datetimeFigureOut">
              <a:rPr lang="en-US" smtClean="0"/>
              <a:t>6/2/2020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69BF6268-6C06-0042-AE98-F35DD6B3790F}" type="slidenum">
              <a:rPr lang="en-US" smtClean="0"/>
              <a:t>‹#›</a:t>
            </a:fld>
            <a:endParaRPr lang="en-US" dirty="0"/>
          </a:p>
        </p:txBody>
      </p:sp>
    </p:spTree>
    <p:extLst>
      <p:ext uri="{BB962C8B-B14F-4D97-AF65-F5344CB8AC3E}">
        <p14:creationId xmlns:p14="http://schemas.microsoft.com/office/powerpoint/2010/main" val="2002150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25838D-0438-404F-8901-8A311D6E6B7D}" type="datetimeFigureOut">
              <a:rPr lang="en-US" smtClean="0"/>
              <a:t>6/2/2020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69BF6268-6C06-0042-AE98-F35DD6B3790F}" type="slidenum">
              <a:rPr lang="en-US" smtClean="0"/>
              <a:t>‹#›</a:t>
            </a:fld>
            <a:endParaRPr lang="en-US" dirty="0"/>
          </a:p>
        </p:txBody>
      </p:sp>
    </p:spTree>
    <p:extLst>
      <p:ext uri="{BB962C8B-B14F-4D97-AF65-F5344CB8AC3E}">
        <p14:creationId xmlns:p14="http://schemas.microsoft.com/office/powerpoint/2010/main" val="3803462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8C25838D-0438-404F-8901-8A311D6E6B7D}" type="datetimeFigureOut">
              <a:rPr lang="en-US" smtClean="0"/>
              <a:t>6/2/2020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69BF6268-6C06-0042-AE98-F35DD6B3790F}" type="slidenum">
              <a:rPr lang="en-US" smtClean="0"/>
              <a:t>‹#›</a:t>
            </a:fld>
            <a:endParaRPr lang="en-US" dirty="0"/>
          </a:p>
        </p:txBody>
      </p:sp>
    </p:spTree>
    <p:extLst>
      <p:ext uri="{BB962C8B-B14F-4D97-AF65-F5344CB8AC3E}">
        <p14:creationId xmlns:p14="http://schemas.microsoft.com/office/powerpoint/2010/main" val="4210893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25838D-0438-404F-8901-8A311D6E6B7D}" type="datetimeFigureOut">
              <a:rPr lang="en-US" smtClean="0"/>
              <a:t>6/2/2020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BF6268-6C06-0042-AE98-F35DD6B3790F}" type="slidenum">
              <a:rPr lang="en-US" smtClean="0"/>
              <a:t>‹#›</a:t>
            </a:fld>
            <a:endParaRPr lang="en-US" dirty="0"/>
          </a:p>
        </p:txBody>
      </p:sp>
    </p:spTree>
    <p:extLst>
      <p:ext uri="{BB962C8B-B14F-4D97-AF65-F5344CB8AC3E}">
        <p14:creationId xmlns:p14="http://schemas.microsoft.com/office/powerpoint/2010/main" val="1334793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25838D-0438-404F-8901-8A311D6E6B7D}" type="datetimeFigureOut">
              <a:rPr lang="en-US" smtClean="0"/>
              <a:t>6/2/2020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BF6268-6C06-0042-AE98-F35DD6B3790F}" type="slidenum">
              <a:rPr lang="en-US" smtClean="0"/>
              <a:t>‹#›</a:t>
            </a:fld>
            <a:endParaRPr lang="en-US" dirty="0"/>
          </a:p>
        </p:txBody>
      </p:sp>
    </p:spTree>
    <p:extLst>
      <p:ext uri="{BB962C8B-B14F-4D97-AF65-F5344CB8AC3E}">
        <p14:creationId xmlns:p14="http://schemas.microsoft.com/office/powerpoint/2010/main" val="282382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25838D-0438-404F-8901-8A311D6E6B7D}" type="datetimeFigureOut">
              <a:rPr lang="en-US" smtClean="0"/>
              <a:t>6/2/2020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BF6268-6C06-0042-AE98-F35DD6B3790F}" type="slidenum">
              <a:rPr lang="en-US" smtClean="0"/>
              <a:t>‹#›</a:t>
            </a:fld>
            <a:endParaRPr lang="en-US" dirty="0"/>
          </a:p>
        </p:txBody>
      </p:sp>
    </p:spTree>
    <p:extLst>
      <p:ext uri="{BB962C8B-B14F-4D97-AF65-F5344CB8AC3E}">
        <p14:creationId xmlns:p14="http://schemas.microsoft.com/office/powerpoint/2010/main" val="3317962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25838D-0438-404F-8901-8A311D6E6B7D}" type="datetimeFigureOut">
              <a:rPr lang="en-US" smtClean="0"/>
              <a:t>6/2/2020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BF6268-6C06-0042-AE98-F35DD6B3790F}" type="slidenum">
              <a:rPr lang="en-US" smtClean="0"/>
              <a:t>‹#›</a:t>
            </a:fld>
            <a:endParaRPr lang="en-US" dirty="0"/>
          </a:p>
        </p:txBody>
      </p:sp>
    </p:spTree>
    <p:extLst>
      <p:ext uri="{BB962C8B-B14F-4D97-AF65-F5344CB8AC3E}">
        <p14:creationId xmlns:p14="http://schemas.microsoft.com/office/powerpoint/2010/main" val="2035697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8C25838D-0438-404F-8901-8A311D6E6B7D}" type="datetimeFigureOut">
              <a:rPr lang="en-US" smtClean="0"/>
              <a:t>6/2/2020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69BF6268-6C06-0042-AE98-F35DD6B3790F}" type="slidenum">
              <a:rPr lang="en-US" smtClean="0"/>
              <a:t>‹#›</a:t>
            </a:fld>
            <a:endParaRPr lang="en-US" dirty="0"/>
          </a:p>
        </p:txBody>
      </p:sp>
    </p:spTree>
    <p:extLst>
      <p:ext uri="{BB962C8B-B14F-4D97-AF65-F5344CB8AC3E}">
        <p14:creationId xmlns:p14="http://schemas.microsoft.com/office/powerpoint/2010/main" val="4114832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C25838D-0438-404F-8901-8A311D6E6B7D}" type="datetimeFigureOut">
              <a:rPr lang="en-US" smtClean="0"/>
              <a:t>6/2/2020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BF6268-6C06-0042-AE98-F35DD6B3790F}" type="slidenum">
              <a:rPr lang="en-US" smtClean="0"/>
              <a:t>‹#›</a:t>
            </a:fld>
            <a:endParaRPr lang="en-US" dirty="0"/>
          </a:p>
        </p:txBody>
      </p:sp>
    </p:spTree>
    <p:extLst>
      <p:ext uri="{BB962C8B-B14F-4D97-AF65-F5344CB8AC3E}">
        <p14:creationId xmlns:p14="http://schemas.microsoft.com/office/powerpoint/2010/main" val="1486574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8C25838D-0438-404F-8901-8A311D6E6B7D}" type="datetimeFigureOut">
              <a:rPr lang="en-US" smtClean="0"/>
              <a:t>6/2/2020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69BF6268-6C06-0042-AE98-F35DD6B3790F}" type="slidenum">
              <a:rPr lang="en-US" smtClean="0"/>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3406946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internationaleducation.gov.au/International-" TargetMode="External"/><Relationship Id="rId2" Type="http://schemas.openxmlformats.org/officeDocument/2006/relationships/hyperlink" Target="https://doi.org/10.1080/14649365.2012.700725" TargetMode="External"/><Relationship Id="rId1" Type="http://schemas.openxmlformats.org/officeDocument/2006/relationships/slideLayout" Target="../slideLayouts/slideLayout2.xml"/><Relationship Id="rId4" Type="http://schemas.openxmlformats.org/officeDocument/2006/relationships/hyperlink" Target="https://doi.org/10.1007/s12134-"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doi.org/10.1016/j.geoforum.2008.01.008" TargetMode="External"/><Relationship Id="rId2" Type="http://schemas.openxmlformats.org/officeDocument/2006/relationships/hyperlink" Target="https://doi.org/10.1023/B:RIHE.0000032325.56126.29" TargetMode="External"/><Relationship Id="rId1" Type="http://schemas.openxmlformats.org/officeDocument/2006/relationships/slideLayout" Target="../slideLayouts/slideLayout2.xml"/><Relationship Id="rId5" Type="http://schemas.openxmlformats.org/officeDocument/2006/relationships/hyperlink" Target="http://en.moe.gov.cn/documents/reports/201904/t20190418_378692.html" TargetMode="External"/><Relationship Id="rId4" Type="http://schemas.openxmlformats.org/officeDocument/2006/relationships/hyperlink" Target="http://en.moe.gov.cn/documents/reports/201901/t20190115_367019.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doi.org/10.1108/AEDS-%0909-%092017-0097" TargetMode="External"/><Relationship Id="rId2" Type="http://schemas.openxmlformats.org/officeDocument/2006/relationships/hyperlink" Target="https://internationaleducation.gov.au/International-network/china/PolicyUpdat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9858-8619-1B47-AC61-179BA25D948D}"/>
              </a:ext>
            </a:extLst>
          </p:cNvPr>
          <p:cNvSpPr>
            <a:spLocks noGrp="1"/>
          </p:cNvSpPr>
          <p:nvPr>
            <p:ph type="ctrTitle"/>
          </p:nvPr>
        </p:nvSpPr>
        <p:spPr>
          <a:xfrm>
            <a:off x="0" y="637309"/>
            <a:ext cx="11391254" cy="3330257"/>
          </a:xfrm>
        </p:spPr>
        <p:txBody>
          <a:bodyPr>
            <a:normAutofit fontScale="90000"/>
          </a:bodyPr>
          <a:lstStyle/>
          <a:p>
            <a:br>
              <a:rPr lang="en-US" b="1" dirty="0">
                <a:latin typeface="American Typewriter" panose="02090604020004020304" pitchFamily="18" charset="77"/>
              </a:rPr>
            </a:br>
            <a:br>
              <a:rPr lang="en-US" b="1" dirty="0">
                <a:latin typeface="American Typewriter" panose="02090604020004020304" pitchFamily="18" charset="77"/>
              </a:rPr>
            </a:br>
            <a:br>
              <a:rPr lang="en-US" b="1" dirty="0">
                <a:latin typeface="American Typewriter" panose="02090604020004020304" pitchFamily="18" charset="77"/>
              </a:rPr>
            </a:br>
            <a:br>
              <a:rPr lang="en-US" b="1" dirty="0">
                <a:latin typeface="American Typewriter" panose="02090604020004020304" pitchFamily="18" charset="77"/>
              </a:rPr>
            </a:br>
            <a:br>
              <a:rPr lang="en-US" b="1" dirty="0">
                <a:latin typeface="American Typewriter" panose="02090604020004020304" pitchFamily="18" charset="77"/>
              </a:rPr>
            </a:br>
            <a:r>
              <a:rPr lang="en-US" b="1" dirty="0"/>
              <a:t>The Perspectives of the Belt and Road Initiative and the internationalization of Chinese Higher Education from BRI Education PhD Students in China</a:t>
            </a:r>
            <a:br>
              <a:rPr lang="en-US" dirty="0"/>
            </a:br>
            <a:br>
              <a:rPr lang="en-US" sz="4400" b="1" dirty="0">
                <a:latin typeface="American Typewriter" panose="02090604020004020304" pitchFamily="18" charset="77"/>
              </a:rPr>
            </a:br>
            <a:endParaRPr lang="en-US" sz="4400" dirty="0"/>
          </a:p>
        </p:txBody>
      </p:sp>
      <p:sp>
        <p:nvSpPr>
          <p:cNvPr id="3" name="Subtitle 2">
            <a:extLst>
              <a:ext uri="{FF2B5EF4-FFF2-40B4-BE49-F238E27FC236}">
                <a16:creationId xmlns:a16="http://schemas.microsoft.com/office/drawing/2014/main" id="{43A3A2C0-A9F4-724C-A1C9-8C0E7A1C8D2A}"/>
              </a:ext>
            </a:extLst>
          </p:cNvPr>
          <p:cNvSpPr>
            <a:spLocks noGrp="1"/>
          </p:cNvSpPr>
          <p:nvPr>
            <p:ph type="subTitle" idx="1"/>
          </p:nvPr>
        </p:nvSpPr>
        <p:spPr>
          <a:xfrm>
            <a:off x="886690" y="3602037"/>
            <a:ext cx="8133324" cy="2907251"/>
          </a:xfrm>
        </p:spPr>
        <p:txBody>
          <a:bodyPr>
            <a:normAutofit lnSpcReduction="10000"/>
          </a:bodyPr>
          <a:lstStyle/>
          <a:p>
            <a:pPr algn="ctr"/>
            <a:r>
              <a:rPr lang="en-US" sz="2000" dirty="0">
                <a:solidFill>
                  <a:schemeClr val="bg1">
                    <a:lumMod val="95000"/>
                  </a:schemeClr>
                </a:solidFill>
              </a:rPr>
              <a:t>By: Stephanie Hollings</a:t>
            </a:r>
          </a:p>
          <a:p>
            <a:pPr algn="ctr"/>
            <a:r>
              <a:rPr lang="en-US" sz="2000" dirty="0">
                <a:solidFill>
                  <a:schemeClr val="bg1">
                    <a:lumMod val="95000"/>
                  </a:schemeClr>
                </a:solidFill>
              </a:rPr>
              <a:t>PhD Student in Comparative Education </a:t>
            </a:r>
          </a:p>
          <a:p>
            <a:pPr algn="ctr"/>
            <a:r>
              <a:rPr lang="en-US" sz="2000" dirty="0">
                <a:solidFill>
                  <a:schemeClr val="bg1">
                    <a:lumMod val="95000"/>
                  </a:schemeClr>
                </a:solidFill>
              </a:rPr>
              <a:t>Beijing Normal University</a:t>
            </a:r>
          </a:p>
          <a:p>
            <a:pPr algn="ctr"/>
            <a:endParaRPr lang="en-US" sz="2000" dirty="0">
              <a:solidFill>
                <a:schemeClr val="bg1">
                  <a:lumMod val="95000"/>
                </a:schemeClr>
              </a:solidFill>
            </a:endParaRPr>
          </a:p>
          <a:p>
            <a:pPr algn="ctr"/>
            <a:r>
              <a:rPr lang="en-US" sz="2000" dirty="0">
                <a:solidFill>
                  <a:schemeClr val="bg1">
                    <a:lumMod val="95000"/>
                  </a:schemeClr>
                </a:solidFill>
              </a:rPr>
              <a:t>Presented at: 3</a:t>
            </a:r>
            <a:r>
              <a:rPr lang="en-US" sz="2000" baseline="30000" dirty="0">
                <a:solidFill>
                  <a:schemeClr val="bg1">
                    <a:lumMod val="95000"/>
                  </a:schemeClr>
                </a:solidFill>
              </a:rPr>
              <a:t>rd</a:t>
            </a:r>
            <a:r>
              <a:rPr lang="en-US" sz="2000" dirty="0">
                <a:solidFill>
                  <a:schemeClr val="bg1">
                    <a:lumMod val="95000"/>
                  </a:schemeClr>
                </a:solidFill>
              </a:rPr>
              <a:t> international conference on educational studies</a:t>
            </a:r>
          </a:p>
          <a:p>
            <a:pPr algn="ctr"/>
            <a:r>
              <a:rPr lang="en-US" sz="2000" dirty="0">
                <a:solidFill>
                  <a:schemeClr val="bg1">
                    <a:lumMod val="95000"/>
                  </a:schemeClr>
                </a:solidFill>
              </a:rPr>
              <a:t>23-24 August 2020</a:t>
            </a:r>
          </a:p>
        </p:txBody>
      </p:sp>
    </p:spTree>
    <p:extLst>
      <p:ext uri="{BB962C8B-B14F-4D97-AF65-F5344CB8AC3E}">
        <p14:creationId xmlns:p14="http://schemas.microsoft.com/office/powerpoint/2010/main" val="2476225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E1A56-0601-504A-9E58-897DEDA1BA0E}"/>
              </a:ext>
            </a:extLst>
          </p:cNvPr>
          <p:cNvSpPr>
            <a:spLocks noGrp="1"/>
          </p:cNvSpPr>
          <p:nvPr>
            <p:ph type="title"/>
          </p:nvPr>
        </p:nvSpPr>
        <p:spPr/>
        <p:txBody>
          <a:bodyPr/>
          <a:lstStyle/>
          <a:p>
            <a:r>
              <a:rPr lang="en-US" dirty="0"/>
              <a:t>international STUDENT MOBILITY </a:t>
            </a:r>
          </a:p>
        </p:txBody>
      </p:sp>
      <p:sp>
        <p:nvSpPr>
          <p:cNvPr id="3" name="Content Placeholder 2">
            <a:extLst>
              <a:ext uri="{FF2B5EF4-FFF2-40B4-BE49-F238E27FC236}">
                <a16:creationId xmlns:a16="http://schemas.microsoft.com/office/drawing/2014/main" id="{F951EE32-D34B-2B4D-A4DF-D5970650048C}"/>
              </a:ext>
            </a:extLst>
          </p:cNvPr>
          <p:cNvSpPr>
            <a:spLocks noGrp="1"/>
          </p:cNvSpPr>
          <p:nvPr>
            <p:ph idx="1"/>
          </p:nvPr>
        </p:nvSpPr>
        <p:spPr/>
        <p:txBody>
          <a:bodyPr/>
          <a:lstStyle/>
          <a:p>
            <a:r>
              <a:rPr lang="en-US" dirty="0"/>
              <a:t>Student mobility has been shown to increase tolerance towards the host country’s people and culture and create more awareness of diplomatic relations between the student’s home country and host country, as was shown by Nor and Mustafa’s (2013) study of Malaysian students in Japan. </a:t>
            </a:r>
          </a:p>
          <a:p>
            <a:r>
              <a:rPr lang="en-US" dirty="0"/>
              <a:t>To further understand this in the Chinese BRI context, the research conducted in this paper will address the perceptions of the BRI countries students who are currently undertaking a PhD in education at Beijing Normal University, on their time in China, the Chinese PhD experience and their perceptions on the BRI. Education is an important part of the BRI and who better to impact that then students studying education.  </a:t>
            </a:r>
          </a:p>
          <a:p>
            <a:r>
              <a:rPr lang="en-US" dirty="0"/>
              <a:t>Zhang and Chen (2018), note that one goal of BRI is for, “the countries along the route complement each other, open up and cooperate with each other and offer a new stage for international cooperation” (p. 2364). Is there truly a better way to encourage international cooperation than through students from the numerous BRI countries studying together?    </a:t>
            </a:r>
          </a:p>
          <a:p>
            <a:endParaRPr lang="en-US" dirty="0"/>
          </a:p>
        </p:txBody>
      </p:sp>
    </p:spTree>
    <p:extLst>
      <p:ext uri="{BB962C8B-B14F-4D97-AF65-F5344CB8AC3E}">
        <p14:creationId xmlns:p14="http://schemas.microsoft.com/office/powerpoint/2010/main" val="210778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D2CFB-18DA-7F48-A27B-CE016EB84BEF}"/>
              </a:ext>
            </a:extLst>
          </p:cNvPr>
          <p:cNvSpPr>
            <a:spLocks noGrp="1"/>
          </p:cNvSpPr>
          <p:nvPr>
            <p:ph type="title"/>
          </p:nvPr>
        </p:nvSpPr>
        <p:spPr/>
        <p:txBody>
          <a:bodyPr/>
          <a:lstStyle/>
          <a:p>
            <a:r>
              <a:rPr lang="en-US" dirty="0"/>
              <a:t>Methodology</a:t>
            </a:r>
          </a:p>
        </p:txBody>
      </p:sp>
      <p:sp>
        <p:nvSpPr>
          <p:cNvPr id="3" name="Content Placeholder 2">
            <a:extLst>
              <a:ext uri="{FF2B5EF4-FFF2-40B4-BE49-F238E27FC236}">
                <a16:creationId xmlns:a16="http://schemas.microsoft.com/office/drawing/2014/main" id="{0D129339-4CFB-434E-AFCC-B1CC3CD6F463}"/>
              </a:ext>
            </a:extLst>
          </p:cNvPr>
          <p:cNvSpPr>
            <a:spLocks noGrp="1"/>
          </p:cNvSpPr>
          <p:nvPr>
            <p:ph idx="1"/>
          </p:nvPr>
        </p:nvSpPr>
        <p:spPr>
          <a:xfrm>
            <a:off x="0" y="3634264"/>
            <a:ext cx="11610807" cy="3061958"/>
          </a:xfrm>
        </p:spPr>
        <p:txBody>
          <a:bodyPr>
            <a:normAutofit lnSpcReduction="10000"/>
          </a:bodyPr>
          <a:lstStyle/>
          <a:p>
            <a:r>
              <a:rPr lang="en-US" dirty="0"/>
              <a:t>My research began with the question, what perspectives do PhD students in education studying in China, from countries participating in the Belt and Road Initiative have on the initiative. </a:t>
            </a:r>
          </a:p>
          <a:p>
            <a:r>
              <a:rPr lang="en-US" dirty="0"/>
              <a:t>How much did they know about the initiative, did that initiative affect their choice to study in China, what do they think of the rhetoric of the BRI, and how will that influence them as education students?</a:t>
            </a:r>
          </a:p>
          <a:p>
            <a:r>
              <a:rPr lang="en-US" dirty="0"/>
              <a:t>Education students in particular have the potential to have great influence back in their home countries, as education in itself is influential. Whether they go on to teach high school or university, they will be in direct contact with future generations. </a:t>
            </a:r>
          </a:p>
          <a:p>
            <a:r>
              <a:rPr lang="en-US" dirty="0"/>
              <a:t>Therefore, their potential for influence is great, especially with concepts such “a community of shared future for mankind”, knowledge economy, and with the promotion of the exchange of both education and culture in the realization of “mutual understanding”  (Jiang &amp; Shi 2019, pp.75-76). </a:t>
            </a:r>
          </a:p>
        </p:txBody>
      </p:sp>
      <p:pic>
        <p:nvPicPr>
          <p:cNvPr id="5" name="Picture 4">
            <a:extLst>
              <a:ext uri="{FF2B5EF4-FFF2-40B4-BE49-F238E27FC236}">
                <a16:creationId xmlns:a16="http://schemas.microsoft.com/office/drawing/2014/main" id="{CCA869F9-2230-B448-9F13-77CCF93B0689}"/>
              </a:ext>
            </a:extLst>
          </p:cNvPr>
          <p:cNvPicPr>
            <a:picLocks noChangeAspect="1"/>
          </p:cNvPicPr>
          <p:nvPr/>
        </p:nvPicPr>
        <p:blipFill>
          <a:blip r:embed="rId2"/>
          <a:stretch>
            <a:fillRect/>
          </a:stretch>
        </p:blipFill>
        <p:spPr>
          <a:xfrm>
            <a:off x="4235450" y="1791094"/>
            <a:ext cx="3721100" cy="1768032"/>
          </a:xfrm>
          <a:prstGeom prst="rect">
            <a:avLst/>
          </a:prstGeom>
        </p:spPr>
      </p:pic>
    </p:spTree>
    <p:extLst>
      <p:ext uri="{BB962C8B-B14F-4D97-AF65-F5344CB8AC3E}">
        <p14:creationId xmlns:p14="http://schemas.microsoft.com/office/powerpoint/2010/main" val="3968613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95C22-7A7C-074E-9B40-F85FF98925D8}"/>
              </a:ext>
            </a:extLst>
          </p:cNvPr>
          <p:cNvSpPr>
            <a:spLocks noGrp="1"/>
          </p:cNvSpPr>
          <p:nvPr>
            <p:ph type="title"/>
          </p:nvPr>
        </p:nvSpPr>
        <p:spPr/>
        <p:txBody>
          <a:bodyPr/>
          <a:lstStyle/>
          <a:p>
            <a:r>
              <a:rPr lang="en-US" dirty="0"/>
              <a:t>Methodology</a:t>
            </a:r>
          </a:p>
        </p:txBody>
      </p:sp>
      <p:sp>
        <p:nvSpPr>
          <p:cNvPr id="3" name="Content Placeholder 2">
            <a:extLst>
              <a:ext uri="{FF2B5EF4-FFF2-40B4-BE49-F238E27FC236}">
                <a16:creationId xmlns:a16="http://schemas.microsoft.com/office/drawing/2014/main" id="{D162EC65-C1D5-044C-8B57-E93B32C102AD}"/>
              </a:ext>
            </a:extLst>
          </p:cNvPr>
          <p:cNvSpPr>
            <a:spLocks noGrp="1"/>
          </p:cNvSpPr>
          <p:nvPr>
            <p:ph idx="1"/>
          </p:nvPr>
        </p:nvSpPr>
        <p:spPr>
          <a:xfrm>
            <a:off x="291830" y="1478604"/>
            <a:ext cx="11318977" cy="4380195"/>
          </a:xfrm>
        </p:spPr>
        <p:txBody>
          <a:bodyPr/>
          <a:lstStyle/>
          <a:p>
            <a:r>
              <a:rPr lang="en-US" dirty="0"/>
              <a:t>Semi-structured interview of 9 students in English-taught education PhD, who started the program in 2017, 2018, or 2019, and come from BRI countries</a:t>
            </a:r>
          </a:p>
          <a:p>
            <a:r>
              <a:rPr lang="en-US" dirty="0"/>
              <a:t>Theory: Grounded Theory</a:t>
            </a:r>
          </a:p>
          <a:p>
            <a:r>
              <a:rPr lang="en-US" dirty="0"/>
              <a:t>Phenomenological approach</a:t>
            </a:r>
          </a:p>
        </p:txBody>
      </p:sp>
      <p:pic>
        <p:nvPicPr>
          <p:cNvPr id="4" name="Picture 3">
            <a:extLst>
              <a:ext uri="{FF2B5EF4-FFF2-40B4-BE49-F238E27FC236}">
                <a16:creationId xmlns:a16="http://schemas.microsoft.com/office/drawing/2014/main" id="{7AFCBD06-9EF4-824B-B7F0-7730B58677BC}"/>
              </a:ext>
            </a:extLst>
          </p:cNvPr>
          <p:cNvPicPr>
            <a:picLocks noChangeAspect="1"/>
          </p:cNvPicPr>
          <p:nvPr/>
        </p:nvPicPr>
        <p:blipFill>
          <a:blip r:embed="rId2"/>
          <a:stretch>
            <a:fillRect/>
          </a:stretch>
        </p:blipFill>
        <p:spPr>
          <a:xfrm>
            <a:off x="6720114" y="3503204"/>
            <a:ext cx="4633686" cy="2674591"/>
          </a:xfrm>
          <a:prstGeom prst="rect">
            <a:avLst/>
          </a:prstGeom>
        </p:spPr>
      </p:pic>
    </p:spTree>
    <p:extLst>
      <p:ext uri="{BB962C8B-B14F-4D97-AF65-F5344CB8AC3E}">
        <p14:creationId xmlns:p14="http://schemas.microsoft.com/office/powerpoint/2010/main" val="3382468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48396-7054-694F-8C7C-026930147CBF}"/>
              </a:ext>
            </a:extLst>
          </p:cNvPr>
          <p:cNvSpPr>
            <a:spLocks noGrp="1"/>
          </p:cNvSpPr>
          <p:nvPr>
            <p:ph type="title"/>
          </p:nvPr>
        </p:nvSpPr>
        <p:spPr/>
        <p:txBody>
          <a:bodyPr/>
          <a:lstStyle/>
          <a:p>
            <a:r>
              <a:rPr lang="en-US" dirty="0"/>
              <a:t>Table 1: Interviewed students demographics</a:t>
            </a:r>
            <a:br>
              <a:rPr lang="en-US" dirty="0"/>
            </a:br>
            <a:endParaRPr lang="en-US" dirty="0"/>
          </a:p>
        </p:txBody>
      </p:sp>
      <p:graphicFrame>
        <p:nvGraphicFramePr>
          <p:cNvPr id="5" name="Content Placeholder 4">
            <a:extLst>
              <a:ext uri="{FF2B5EF4-FFF2-40B4-BE49-F238E27FC236}">
                <a16:creationId xmlns:a16="http://schemas.microsoft.com/office/drawing/2014/main" id="{140BFFFA-CAE0-D441-8477-4F2F44E616CF}"/>
              </a:ext>
            </a:extLst>
          </p:cNvPr>
          <p:cNvGraphicFramePr>
            <a:graphicFrameLocks noGrp="1"/>
          </p:cNvGraphicFramePr>
          <p:nvPr>
            <p:ph idx="1"/>
            <p:extLst>
              <p:ext uri="{D42A27DB-BD31-4B8C-83A1-F6EECF244321}">
                <p14:modId xmlns:p14="http://schemas.microsoft.com/office/powerpoint/2010/main" val="1262302986"/>
              </p:ext>
            </p:extLst>
          </p:nvPr>
        </p:nvGraphicFramePr>
        <p:xfrm>
          <a:off x="0" y="1569311"/>
          <a:ext cx="12335774" cy="5348373"/>
        </p:xfrm>
        <a:graphic>
          <a:graphicData uri="http://schemas.openxmlformats.org/drawingml/2006/table">
            <a:tbl>
              <a:tblPr firstRow="1" firstCol="1" bandRow="1">
                <a:tableStyleId>{5C22544A-7EE6-4342-B048-85BDC9FD1C3A}</a:tableStyleId>
              </a:tblPr>
              <a:tblGrid>
                <a:gridCol w="4111044">
                  <a:extLst>
                    <a:ext uri="{9D8B030D-6E8A-4147-A177-3AD203B41FA5}">
                      <a16:colId xmlns:a16="http://schemas.microsoft.com/office/drawing/2014/main" val="4099736046"/>
                    </a:ext>
                  </a:extLst>
                </a:gridCol>
                <a:gridCol w="4112365">
                  <a:extLst>
                    <a:ext uri="{9D8B030D-6E8A-4147-A177-3AD203B41FA5}">
                      <a16:colId xmlns:a16="http://schemas.microsoft.com/office/drawing/2014/main" val="3066748847"/>
                    </a:ext>
                  </a:extLst>
                </a:gridCol>
                <a:gridCol w="4112365">
                  <a:extLst>
                    <a:ext uri="{9D8B030D-6E8A-4147-A177-3AD203B41FA5}">
                      <a16:colId xmlns:a16="http://schemas.microsoft.com/office/drawing/2014/main" val="1059999380"/>
                    </a:ext>
                  </a:extLst>
                </a:gridCol>
              </a:tblGrid>
              <a:tr h="314610">
                <a:tc>
                  <a:txBody>
                    <a:bodyPr/>
                    <a:lstStyle/>
                    <a:p>
                      <a:pPr marL="0" marR="0">
                        <a:spcBef>
                          <a:spcPts val="0"/>
                        </a:spcBef>
                        <a:spcAft>
                          <a:spcPts val="0"/>
                        </a:spcAft>
                      </a:pPr>
                      <a:r>
                        <a:rPr lang="en-US" sz="1200">
                          <a:effectLst/>
                        </a:rPr>
                        <a:t>B &amp; R economic corridor/ route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Gender</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Marriage status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24999806"/>
                  </a:ext>
                </a:extLst>
              </a:tr>
              <a:tr h="314610">
                <a:tc>
                  <a:txBody>
                    <a:bodyPr/>
                    <a:lstStyle/>
                    <a:p>
                      <a:pPr marL="0" marR="0">
                        <a:spcBef>
                          <a:spcPts val="0"/>
                        </a:spcBef>
                        <a:spcAft>
                          <a:spcPts val="0"/>
                        </a:spcAft>
                      </a:pPr>
                      <a:r>
                        <a:rPr lang="en-US" sz="1200">
                          <a:effectLst/>
                        </a:rPr>
                        <a:t>Pakistan- China/ South Asia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Male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Married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15945324"/>
                  </a:ext>
                </a:extLst>
              </a:tr>
              <a:tr h="314610">
                <a:tc>
                  <a:txBody>
                    <a:bodyPr/>
                    <a:lstStyle/>
                    <a:p>
                      <a:pPr marL="0" marR="0">
                        <a:spcBef>
                          <a:spcPts val="0"/>
                        </a:spcBef>
                        <a:spcAft>
                          <a:spcPts val="0"/>
                        </a:spcAft>
                      </a:pPr>
                      <a:r>
                        <a:rPr lang="en-US" sz="1200">
                          <a:effectLst/>
                        </a:rPr>
                        <a:t>South Asia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Female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Married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84858884"/>
                  </a:ext>
                </a:extLst>
              </a:tr>
              <a:tr h="314610">
                <a:tc>
                  <a:txBody>
                    <a:bodyPr/>
                    <a:lstStyle/>
                    <a:p>
                      <a:pPr marL="0" marR="0">
                        <a:spcBef>
                          <a:spcPts val="0"/>
                        </a:spcBef>
                        <a:spcAft>
                          <a:spcPts val="0"/>
                        </a:spcAft>
                      </a:pPr>
                      <a:r>
                        <a:rPr lang="en-US" sz="1200">
                          <a:effectLst/>
                        </a:rPr>
                        <a:t>Pakistan- China/ South Asia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Female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Unmarried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17854172"/>
                  </a:ext>
                </a:extLst>
              </a:tr>
              <a:tr h="629220">
                <a:tc>
                  <a:txBody>
                    <a:bodyPr/>
                    <a:lstStyle/>
                    <a:p>
                      <a:pPr marL="0" marR="0">
                        <a:spcBef>
                          <a:spcPts val="0"/>
                        </a:spcBef>
                        <a:spcAft>
                          <a:spcPts val="0"/>
                        </a:spcAft>
                      </a:pPr>
                      <a:r>
                        <a:rPr lang="en-US" sz="1200">
                          <a:effectLst/>
                        </a:rPr>
                        <a:t>Bangladesh- China- India- Myanmar/ South Asia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Male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Unmarried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82105649"/>
                  </a:ext>
                </a:extLst>
              </a:tr>
              <a:tr h="943831">
                <a:tc>
                  <a:txBody>
                    <a:bodyPr/>
                    <a:lstStyle/>
                    <a:p>
                      <a:pPr marL="0" marR="0">
                        <a:spcBef>
                          <a:spcPts val="0"/>
                        </a:spcBef>
                        <a:spcAft>
                          <a:spcPts val="0"/>
                        </a:spcAft>
                      </a:pPr>
                      <a:r>
                        <a:rPr lang="en-US" sz="1200">
                          <a:effectLst/>
                        </a:rPr>
                        <a:t>The 21st Century Maritime Silk Road route (Middle East)</a:t>
                      </a:r>
                    </a:p>
                    <a:p>
                      <a:pPr marL="0" marR="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Male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Unmarried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75500881"/>
                  </a:ext>
                </a:extLst>
              </a:tr>
              <a:tr h="943831">
                <a:tc>
                  <a:txBody>
                    <a:bodyPr/>
                    <a:lstStyle/>
                    <a:p>
                      <a:pPr marL="0" marR="0">
                        <a:spcBef>
                          <a:spcPts val="0"/>
                        </a:spcBef>
                        <a:spcAft>
                          <a:spcPts val="0"/>
                        </a:spcAft>
                      </a:pPr>
                      <a:r>
                        <a:rPr lang="en-US" sz="1200">
                          <a:effectLst/>
                        </a:rPr>
                        <a:t>The 21st Century Maritime Silk Road route. (North Africa)</a:t>
                      </a:r>
                    </a:p>
                    <a:p>
                      <a:pPr marL="0" marR="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Male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Unmarried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26237603"/>
                  </a:ext>
                </a:extLst>
              </a:tr>
              <a:tr h="943831">
                <a:tc>
                  <a:txBody>
                    <a:bodyPr/>
                    <a:lstStyle/>
                    <a:p>
                      <a:pPr marL="0" marR="0">
                        <a:spcBef>
                          <a:spcPts val="0"/>
                        </a:spcBef>
                        <a:spcAft>
                          <a:spcPts val="0"/>
                        </a:spcAft>
                      </a:pPr>
                      <a:r>
                        <a:rPr lang="en-US" sz="1200">
                          <a:effectLst/>
                        </a:rPr>
                        <a:t>The 21st Century Maritime Silk Road (Europe)</a:t>
                      </a:r>
                    </a:p>
                    <a:p>
                      <a:pPr marL="0" marR="0">
                        <a:spcBef>
                          <a:spcPts val="0"/>
                        </a:spcBef>
                        <a:spcAft>
                          <a:spcPts val="0"/>
                        </a:spcAft>
                      </a:pPr>
                      <a:r>
                        <a:rPr lang="en-US" sz="12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Male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Unmarried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97625595"/>
                  </a:ext>
                </a:extLst>
              </a:tr>
              <a:tr h="314610">
                <a:tc>
                  <a:txBody>
                    <a:bodyPr/>
                    <a:lstStyle/>
                    <a:p>
                      <a:pPr marL="0" marR="0">
                        <a:spcBef>
                          <a:spcPts val="0"/>
                        </a:spcBef>
                        <a:spcAft>
                          <a:spcPts val="0"/>
                        </a:spcAft>
                      </a:pPr>
                      <a:r>
                        <a:rPr lang="en-US" sz="1200">
                          <a:effectLst/>
                        </a:rPr>
                        <a:t>Eurasia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Female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Unmarried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96468752"/>
                  </a:ext>
                </a:extLst>
              </a:tr>
              <a:tr h="314610">
                <a:tc>
                  <a:txBody>
                    <a:bodyPr/>
                    <a:lstStyle/>
                    <a:p>
                      <a:pPr marL="0" marR="0">
                        <a:spcBef>
                          <a:spcPts val="0"/>
                        </a:spcBef>
                        <a:spcAft>
                          <a:spcPts val="0"/>
                        </a:spcAft>
                      </a:pPr>
                      <a:r>
                        <a:rPr lang="en-US" sz="1200">
                          <a:effectLst/>
                        </a:rPr>
                        <a:t>Southeast Asia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Female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Unmarried</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70183896"/>
                  </a:ext>
                </a:extLst>
              </a:tr>
            </a:tbl>
          </a:graphicData>
        </a:graphic>
      </p:graphicFrame>
      <p:sp>
        <p:nvSpPr>
          <p:cNvPr id="6" name="Rectangle 1">
            <a:extLst>
              <a:ext uri="{FF2B5EF4-FFF2-40B4-BE49-F238E27FC236}">
                <a16:creationId xmlns:a16="http://schemas.microsoft.com/office/drawing/2014/main" id="{87C253B9-8328-8343-A560-8AEDC2116CFE}"/>
              </a:ext>
            </a:extLst>
          </p:cNvPr>
          <p:cNvSpPr>
            <a:spLocks noChangeArrowheads="1"/>
          </p:cNvSpPr>
          <p:nvPr/>
        </p:nvSpPr>
        <p:spPr bwMode="auto">
          <a:xfrm>
            <a:off x="-3294616" y="2501472"/>
            <a:ext cx="25331208" cy="552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Table 1: Interviewed students demographics</a:t>
            </a:r>
            <a:endParaRPr kumimoji="0" lang="en-US" altLang="en-US" sz="10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71329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A66CD-549C-4F49-8A1F-2AC7397C7BE4}"/>
              </a:ext>
            </a:extLst>
          </p:cNvPr>
          <p:cNvSpPr>
            <a:spLocks noGrp="1"/>
          </p:cNvSpPr>
          <p:nvPr>
            <p:ph type="title"/>
          </p:nvPr>
        </p:nvSpPr>
        <p:spPr/>
        <p:txBody>
          <a:bodyPr/>
          <a:lstStyle/>
          <a:p>
            <a:pPr algn="ctr"/>
            <a:r>
              <a:rPr lang="en-US" dirty="0"/>
              <a:t>Results……………..</a:t>
            </a:r>
          </a:p>
        </p:txBody>
      </p:sp>
      <p:pic>
        <p:nvPicPr>
          <p:cNvPr id="7" name="Content Placeholder 6">
            <a:extLst>
              <a:ext uri="{FF2B5EF4-FFF2-40B4-BE49-F238E27FC236}">
                <a16:creationId xmlns:a16="http://schemas.microsoft.com/office/drawing/2014/main" id="{A1CC8F71-AB27-A84B-8E89-F15563EBA0C2}"/>
              </a:ext>
            </a:extLst>
          </p:cNvPr>
          <p:cNvPicPr>
            <a:picLocks noGrp="1" noChangeAspect="1"/>
          </p:cNvPicPr>
          <p:nvPr>
            <p:ph idx="1"/>
          </p:nvPr>
        </p:nvPicPr>
        <p:blipFill>
          <a:blip r:embed="rId2"/>
          <a:stretch>
            <a:fillRect/>
          </a:stretch>
        </p:blipFill>
        <p:spPr>
          <a:xfrm>
            <a:off x="3056709" y="1888013"/>
            <a:ext cx="5695406" cy="4278239"/>
          </a:xfrm>
          <a:prstGeom prst="rect">
            <a:avLst/>
          </a:prstGeom>
        </p:spPr>
      </p:pic>
    </p:spTree>
    <p:extLst>
      <p:ext uri="{BB962C8B-B14F-4D97-AF65-F5344CB8AC3E}">
        <p14:creationId xmlns:p14="http://schemas.microsoft.com/office/powerpoint/2010/main" val="1097607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16BE9-8DF8-8748-AFB5-3CE8B19C2C0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E0FF0DB-C006-7249-B3E7-EAF9F898E58D}"/>
              </a:ext>
            </a:extLst>
          </p:cNvPr>
          <p:cNvSpPr>
            <a:spLocks noGrp="1"/>
          </p:cNvSpPr>
          <p:nvPr>
            <p:ph idx="1"/>
          </p:nvPr>
        </p:nvSpPr>
        <p:spPr>
          <a:xfrm>
            <a:off x="136188" y="2042810"/>
            <a:ext cx="12055812" cy="4669276"/>
          </a:xfrm>
        </p:spPr>
        <p:txBody>
          <a:bodyPr>
            <a:normAutofit fontScale="92500" lnSpcReduction="20000"/>
          </a:bodyPr>
          <a:lstStyle/>
          <a:p>
            <a:pPr lvl="0"/>
            <a:r>
              <a:rPr lang="en-US" dirty="0"/>
              <a:t>Why did you chose to study in China for a PhD?</a:t>
            </a:r>
          </a:p>
          <a:p>
            <a:pPr lvl="1"/>
            <a:r>
              <a:rPr lang="en-US" dirty="0"/>
              <a:t>“Actually, I got my admission from other universities. I got more scholarship than here. But I choose this because my wife got admission here. “</a:t>
            </a:r>
          </a:p>
          <a:p>
            <a:pPr lvl="1"/>
            <a:r>
              <a:rPr lang="en-US" dirty="0"/>
              <a:t>Scholarships</a:t>
            </a:r>
          </a:p>
          <a:p>
            <a:pPr lvl="1"/>
            <a:r>
              <a:rPr lang="en-US" dirty="0"/>
              <a:t>“I wanted to come to Asia to study”</a:t>
            </a:r>
          </a:p>
          <a:p>
            <a:pPr lvl="1"/>
            <a:r>
              <a:rPr lang="en-US" dirty="0"/>
              <a:t>“Interested in something new” and “becoming more special”</a:t>
            </a:r>
          </a:p>
          <a:p>
            <a:pPr lvl="0"/>
            <a:r>
              <a:rPr lang="en-US" dirty="0"/>
              <a:t>How do you see your role as a PhD student?</a:t>
            </a:r>
          </a:p>
          <a:p>
            <a:pPr lvl="1"/>
            <a:r>
              <a:rPr lang="en-US" dirty="0"/>
              <a:t>“In China, I think they are still holding the Confucian tradition, so you are still a student…..I see myself as a researcher of course”</a:t>
            </a:r>
          </a:p>
          <a:p>
            <a:pPr lvl="1"/>
            <a:r>
              <a:rPr lang="en-US" dirty="0"/>
              <a:t>Teacher educator</a:t>
            </a:r>
          </a:p>
          <a:p>
            <a:pPr lvl="1"/>
            <a:r>
              <a:rPr lang="en-US" dirty="0"/>
              <a:t>“We could play a more professional role- junior faculty, lectureship, rather than merely a student in senior classes… all the arrangements are based on studentship”</a:t>
            </a:r>
          </a:p>
          <a:p>
            <a:pPr lvl="1"/>
            <a:r>
              <a:rPr lang="en-US" dirty="0"/>
              <a:t>“When we are doing a PhD we do not just want to limit ourselves as a student, we want to be a researcher”. </a:t>
            </a:r>
          </a:p>
          <a:p>
            <a:pPr lvl="0"/>
            <a:r>
              <a:rPr lang="en-US" dirty="0"/>
              <a:t>What have been your main challenges while being a PhD student in China?</a:t>
            </a:r>
          </a:p>
          <a:p>
            <a:pPr lvl="1"/>
            <a:r>
              <a:rPr lang="en-US" dirty="0"/>
              <a:t>Language </a:t>
            </a:r>
          </a:p>
          <a:p>
            <a:pPr lvl="1"/>
            <a:r>
              <a:rPr lang="en-US" dirty="0"/>
              <a:t>Accommodation</a:t>
            </a:r>
          </a:p>
          <a:p>
            <a:pPr lvl="1"/>
            <a:r>
              <a:rPr lang="en-US" dirty="0"/>
              <a:t>Cultural/religion </a:t>
            </a:r>
          </a:p>
          <a:p>
            <a:endParaRPr lang="en-US" dirty="0"/>
          </a:p>
        </p:txBody>
      </p:sp>
      <p:sp>
        <p:nvSpPr>
          <p:cNvPr id="4" name="Right Brace 3">
            <a:extLst>
              <a:ext uri="{FF2B5EF4-FFF2-40B4-BE49-F238E27FC236}">
                <a16:creationId xmlns:a16="http://schemas.microsoft.com/office/drawing/2014/main" id="{DC5BB1BD-5BA2-7F4D-9613-0130B486A631}"/>
              </a:ext>
            </a:extLst>
          </p:cNvPr>
          <p:cNvSpPr/>
          <p:nvPr/>
        </p:nvSpPr>
        <p:spPr>
          <a:xfrm>
            <a:off x="2881222" y="5658928"/>
            <a:ext cx="465827" cy="105315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C777231A-51A9-584A-A633-B96BA3979E49}"/>
              </a:ext>
            </a:extLst>
          </p:cNvPr>
          <p:cNvSpPr txBox="1"/>
          <p:nvPr/>
        </p:nvSpPr>
        <p:spPr>
          <a:xfrm>
            <a:off x="3899140" y="5658928"/>
            <a:ext cx="2984739" cy="923330"/>
          </a:xfrm>
          <a:prstGeom prst="rect">
            <a:avLst/>
          </a:prstGeom>
          <a:noFill/>
        </p:spPr>
        <p:txBody>
          <a:bodyPr wrap="square" rtlCol="0">
            <a:spAutoFit/>
          </a:bodyPr>
          <a:lstStyle/>
          <a:p>
            <a:r>
              <a:rPr lang="en-US" dirty="0">
                <a:solidFill>
                  <a:schemeClr val="accent2">
                    <a:lumMod val="50000"/>
                  </a:schemeClr>
                </a:solidFill>
              </a:rPr>
              <a:t>These are not mutually exclusive but seem to be interrelated</a:t>
            </a:r>
          </a:p>
        </p:txBody>
      </p:sp>
    </p:spTree>
    <p:extLst>
      <p:ext uri="{BB962C8B-B14F-4D97-AF65-F5344CB8AC3E}">
        <p14:creationId xmlns:p14="http://schemas.microsoft.com/office/powerpoint/2010/main" val="426762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BAF96-3FEF-C948-A55B-7EE921DF7FF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60D82BA-27E5-0F44-A76A-60C183954B03}"/>
              </a:ext>
            </a:extLst>
          </p:cNvPr>
          <p:cNvSpPr>
            <a:spLocks noGrp="1"/>
          </p:cNvSpPr>
          <p:nvPr>
            <p:ph idx="1"/>
          </p:nvPr>
        </p:nvSpPr>
        <p:spPr>
          <a:xfrm>
            <a:off x="-1" y="1887166"/>
            <a:ext cx="12023387" cy="4970833"/>
          </a:xfrm>
        </p:spPr>
        <p:txBody>
          <a:bodyPr>
            <a:normAutofit fontScale="70000" lnSpcReduction="20000"/>
          </a:bodyPr>
          <a:lstStyle/>
          <a:p>
            <a:pPr lvl="0"/>
            <a:r>
              <a:rPr lang="en-US" dirty="0"/>
              <a:t>What are your plans for after your PhD?</a:t>
            </a:r>
          </a:p>
          <a:p>
            <a:pPr lvl="1"/>
            <a:r>
              <a:rPr lang="en-US" dirty="0"/>
              <a:t>”Get a job back home, that benefits my country”- it is not practical to stay in China- cant buy a house</a:t>
            </a:r>
          </a:p>
          <a:p>
            <a:pPr lvl="0"/>
            <a:r>
              <a:rPr lang="en-US" dirty="0"/>
              <a:t>What aspects of studying in China do you see as beneficial to you as an education student?</a:t>
            </a:r>
          </a:p>
          <a:p>
            <a:pPr lvl="1"/>
            <a:r>
              <a:rPr lang="en-US" dirty="0"/>
              <a:t>”If I stay in Ukraine, I will be the same”</a:t>
            </a:r>
          </a:p>
          <a:p>
            <a:pPr lvl="1"/>
            <a:r>
              <a:rPr lang="en-US" dirty="0"/>
              <a:t>“You learn from Chinese culture and share something from yours”</a:t>
            </a:r>
          </a:p>
          <a:p>
            <a:pPr lvl="0"/>
            <a:r>
              <a:rPr lang="en-US" dirty="0"/>
              <a:t>How do you view the PhD experience in China?</a:t>
            </a:r>
          </a:p>
          <a:p>
            <a:pPr lvl="1"/>
            <a:r>
              <a:rPr lang="en-US" dirty="0"/>
              <a:t>“Great, fun, it is a learning opportunity”</a:t>
            </a:r>
          </a:p>
          <a:p>
            <a:pPr lvl="1"/>
            <a:r>
              <a:rPr lang="en-US" dirty="0"/>
              <a:t>“If you do not speak Chinese- you will feel pressure”</a:t>
            </a:r>
          </a:p>
          <a:p>
            <a:pPr lvl="1"/>
            <a:r>
              <a:rPr lang="en-US" dirty="0"/>
              <a:t>A unique opportunity to see educational policies in the making</a:t>
            </a:r>
          </a:p>
          <a:p>
            <a:pPr lvl="1"/>
            <a:r>
              <a:rPr lang="en-US" dirty="0"/>
              <a:t>A great opportunity to compare educational systems </a:t>
            </a:r>
          </a:p>
          <a:p>
            <a:pPr lvl="0"/>
            <a:r>
              <a:rPr lang="en-US" dirty="0"/>
              <a:t>How do you see your PhD experience as a benefit to China? ****</a:t>
            </a:r>
          </a:p>
          <a:p>
            <a:pPr lvl="1"/>
            <a:r>
              <a:rPr lang="en-US" dirty="0"/>
              <a:t>“I explore the education system in China. So, from an outside perspective”</a:t>
            </a:r>
          </a:p>
          <a:p>
            <a:pPr lvl="1"/>
            <a:r>
              <a:rPr lang="en-US" dirty="0"/>
              <a:t>“For example, if I will go back, then I will be in the University of Pakistan, and I will definitely know the professor there. We can have a link. We can have the bridge for research like those”.</a:t>
            </a:r>
            <a:r>
              <a:rPr lang="en-US" dirty="0">
                <a:effectLst/>
              </a:rPr>
              <a:t> </a:t>
            </a:r>
          </a:p>
          <a:p>
            <a:pPr lvl="1"/>
            <a:r>
              <a:rPr lang="en-US" dirty="0"/>
              <a:t>“Not just a simple PhD student”- making connections between previous university and Chinese university</a:t>
            </a:r>
          </a:p>
          <a:p>
            <a:pPr lvl="1"/>
            <a:r>
              <a:rPr lang="en-US" dirty="0"/>
              <a:t>“China has a neat, clean, robust ambition to market worldwide…we are the materialization of that dream.” </a:t>
            </a:r>
          </a:p>
          <a:p>
            <a:pPr lvl="0"/>
            <a:r>
              <a:rPr lang="en-US" dirty="0"/>
              <a:t>Would you recommend for other people to come to China for PhD study? Why or why not?</a:t>
            </a:r>
          </a:p>
          <a:p>
            <a:pPr lvl="1"/>
            <a:r>
              <a:rPr lang="en-US" dirty="0"/>
              <a:t>“China is different than what we think it is”</a:t>
            </a:r>
          </a:p>
          <a:p>
            <a:pPr lvl="1"/>
            <a:r>
              <a:rPr lang="en-US" dirty="0"/>
              <a:t>“Unique experience”- “coming to study in China is like having a bite of the food (the culture)”</a:t>
            </a:r>
          </a:p>
          <a:p>
            <a:endParaRPr lang="en-US" dirty="0"/>
          </a:p>
        </p:txBody>
      </p:sp>
      <p:pic>
        <p:nvPicPr>
          <p:cNvPr id="6" name="Picture 5">
            <a:extLst>
              <a:ext uri="{FF2B5EF4-FFF2-40B4-BE49-F238E27FC236}">
                <a16:creationId xmlns:a16="http://schemas.microsoft.com/office/drawing/2014/main" id="{DD9A9C32-F8FC-4049-ABE4-630E7A8A7EE2}"/>
              </a:ext>
            </a:extLst>
          </p:cNvPr>
          <p:cNvPicPr>
            <a:picLocks noChangeAspect="1"/>
          </p:cNvPicPr>
          <p:nvPr/>
        </p:nvPicPr>
        <p:blipFill>
          <a:blip r:embed="rId3"/>
          <a:stretch>
            <a:fillRect/>
          </a:stretch>
        </p:blipFill>
        <p:spPr>
          <a:xfrm>
            <a:off x="7520354" y="2549574"/>
            <a:ext cx="3810000" cy="1955800"/>
          </a:xfrm>
          <a:prstGeom prst="rect">
            <a:avLst/>
          </a:prstGeom>
        </p:spPr>
      </p:pic>
    </p:spTree>
    <p:extLst>
      <p:ext uri="{BB962C8B-B14F-4D97-AF65-F5344CB8AC3E}">
        <p14:creationId xmlns:p14="http://schemas.microsoft.com/office/powerpoint/2010/main" val="2532339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85DAC-C17E-F842-A87D-46296638ADF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ACA13A1-027E-3E4C-B812-B96FDAA05A2F}"/>
              </a:ext>
            </a:extLst>
          </p:cNvPr>
          <p:cNvSpPr>
            <a:spLocks noGrp="1"/>
          </p:cNvSpPr>
          <p:nvPr>
            <p:ph idx="1"/>
          </p:nvPr>
        </p:nvSpPr>
        <p:spPr>
          <a:xfrm>
            <a:off x="581192" y="2180496"/>
            <a:ext cx="11247642" cy="4512134"/>
          </a:xfrm>
        </p:spPr>
        <p:txBody>
          <a:bodyPr>
            <a:normAutofit fontScale="77500" lnSpcReduction="20000"/>
          </a:bodyPr>
          <a:lstStyle/>
          <a:p>
            <a:pPr lvl="0"/>
            <a:r>
              <a:rPr lang="en-US" dirty="0"/>
              <a:t>What do you know about the Belt and Road Initiative?</a:t>
            </a:r>
          </a:p>
          <a:p>
            <a:pPr lvl="1"/>
            <a:r>
              <a:rPr lang="en-US" dirty="0"/>
              <a:t>“So, that is very famous in Pakistan now. Because economy… because China invests a lot in Pakistan, because of that.  And Pakistan’s economy is becoming better, because of that.  And like a lot of people are getting to know about China, about this co-relationship. Because of this scholarship, a lot of people are coming here also. So, this is the things beneficial to different countries out of China “</a:t>
            </a:r>
          </a:p>
          <a:p>
            <a:pPr lvl="1"/>
            <a:r>
              <a:rPr lang="en-US" dirty="0"/>
              <a:t>“Everyone wants strong friends”</a:t>
            </a:r>
          </a:p>
          <a:p>
            <a:pPr lvl="1"/>
            <a:r>
              <a:rPr lang="en-US" dirty="0"/>
              <a:t>“Everyone is focused on China”</a:t>
            </a:r>
          </a:p>
          <a:p>
            <a:pPr lvl="1"/>
            <a:r>
              <a:rPr lang="en-US" dirty="0"/>
              <a:t>“An interconnectivity between nations”, “me being here is part of that initiative”</a:t>
            </a:r>
          </a:p>
          <a:p>
            <a:pPr lvl="0"/>
            <a:r>
              <a:rPr lang="en-US" dirty="0"/>
              <a:t>How important do you see your country is in this initiative?    (</a:t>
            </a:r>
            <a:r>
              <a:rPr lang="en-US" dirty="0">
                <a:solidFill>
                  <a:schemeClr val="accent3">
                    <a:lumMod val="50000"/>
                  </a:schemeClr>
                </a:solidFill>
              </a:rPr>
              <a:t>GEOGRAPHICAL IMPORTANCE)</a:t>
            </a:r>
            <a:endParaRPr lang="en-US" dirty="0"/>
          </a:p>
          <a:p>
            <a:pPr lvl="1"/>
            <a:r>
              <a:rPr lang="en-US" dirty="0"/>
              <a:t>“Egypt is an ancient country- it influences and gets influenced”- they are trying to establish wise connections</a:t>
            </a:r>
          </a:p>
          <a:p>
            <a:pPr lvl="1"/>
            <a:r>
              <a:rPr lang="en-US" dirty="0"/>
              <a:t>“Very important”- we are a neighbor of China and share a border and make it easier for China to trade with the Middle East.</a:t>
            </a:r>
          </a:p>
          <a:p>
            <a:pPr lvl="2"/>
            <a:r>
              <a:rPr lang="en-US" dirty="0"/>
              <a:t>Using a port in their country. </a:t>
            </a:r>
          </a:p>
          <a:p>
            <a:pPr lvl="1"/>
            <a:r>
              <a:rPr lang="en-US" dirty="0"/>
              <a:t>“In terms of location, it is very important but in terms of contribution, I do not think that important”</a:t>
            </a:r>
          </a:p>
          <a:p>
            <a:pPr lvl="0"/>
            <a:r>
              <a:rPr lang="en-US" dirty="0"/>
              <a:t>In your opinion does China do a good job of recruiting talent from your country for PhD programs?</a:t>
            </a:r>
          </a:p>
          <a:p>
            <a:pPr lvl="1"/>
            <a:r>
              <a:rPr lang="en-US" dirty="0"/>
              <a:t>“Yes, agencies come and interview students”- my country is a priority country </a:t>
            </a:r>
          </a:p>
          <a:p>
            <a:pPr lvl="1"/>
            <a:r>
              <a:rPr lang="en-US" dirty="0"/>
              <a:t>The Belt and Road Scholarship is somewhat political- does not pull original talent</a:t>
            </a:r>
          </a:p>
          <a:p>
            <a:pPr lvl="1"/>
            <a:r>
              <a:rPr lang="en-US" dirty="0"/>
              <a:t>“Not as good as it should be. There should be more invitations, promotions, and bringing in talent, not just anyone”</a:t>
            </a:r>
          </a:p>
          <a:p>
            <a:pPr lvl="1"/>
            <a:r>
              <a:rPr lang="en-US" dirty="0"/>
              <a:t>“China is investing in our country. So, it is kind of that they build a trust with the people of Pakistan. As a girl, when I said to my family that I want to do a PhD in China, they said okay. So, it would be like doing investment in our country, our home land. They build up the trust”.</a:t>
            </a:r>
          </a:p>
          <a:p>
            <a:endParaRPr lang="en-US" dirty="0"/>
          </a:p>
        </p:txBody>
      </p:sp>
    </p:spTree>
    <p:extLst>
      <p:ext uri="{BB962C8B-B14F-4D97-AF65-F5344CB8AC3E}">
        <p14:creationId xmlns:p14="http://schemas.microsoft.com/office/powerpoint/2010/main" val="3435578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8FAF8-6AA3-AE43-82C0-D5B7AD7697C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1BEF7F0-72B6-034E-BDDA-36D5303A6A18}"/>
              </a:ext>
            </a:extLst>
          </p:cNvPr>
          <p:cNvSpPr>
            <a:spLocks noGrp="1"/>
          </p:cNvSpPr>
          <p:nvPr>
            <p:ph idx="1"/>
          </p:nvPr>
        </p:nvSpPr>
        <p:spPr>
          <a:xfrm>
            <a:off x="0" y="1843790"/>
            <a:ext cx="12542808" cy="5014210"/>
          </a:xfrm>
        </p:spPr>
        <p:txBody>
          <a:bodyPr>
            <a:normAutofit fontScale="55000" lnSpcReduction="20000"/>
          </a:bodyPr>
          <a:lstStyle/>
          <a:p>
            <a:pPr lvl="0"/>
            <a:r>
              <a:rPr lang="en-US" dirty="0"/>
              <a:t>In what aspects have you felt social and cultural exchanges in China? People to people bonds?</a:t>
            </a:r>
          </a:p>
          <a:p>
            <a:pPr lvl="1"/>
            <a:r>
              <a:rPr lang="en-US" dirty="0"/>
              <a:t>“No, we are given tasks to be engaged with other jobs, but not in the situation to be connected……but still more connected than if outside China”</a:t>
            </a:r>
          </a:p>
          <a:p>
            <a:pPr lvl="1"/>
            <a:r>
              <a:rPr lang="en-US" dirty="0"/>
              <a:t>“PhD bubble”</a:t>
            </a:r>
          </a:p>
          <a:p>
            <a:pPr lvl="1"/>
            <a:r>
              <a:rPr lang="en-US" dirty="0"/>
              <a:t>“I think that education is the most important aspect, I know many students they are under this project”</a:t>
            </a:r>
          </a:p>
          <a:p>
            <a:pPr lvl="1"/>
            <a:r>
              <a:rPr lang="en-US" dirty="0"/>
              <a:t>“I felt here that this kind of initiative is closing the gap between the people of different countries, like we each have a very different culture compared to China. We do not know. We just learn from the book that there is China, and there is a lot of weird things there. So, we come here, we start to talk with Chinese people. We come to know their culture”</a:t>
            </a:r>
          </a:p>
          <a:p>
            <a:pPr lvl="1"/>
            <a:r>
              <a:rPr lang="en-US" dirty="0"/>
              <a:t>”I do not have many Chinese friends, here I have more friends that are not Chinese”….”some people come and ask to take my WeChat but just want to practice English” …”maybe it is normal friendship in China”</a:t>
            </a:r>
          </a:p>
          <a:p>
            <a:pPr lvl="0"/>
            <a:r>
              <a:rPr lang="en-US" dirty="0"/>
              <a:t>Do you feel more connected to China and Chinese people now that you have experience in China?</a:t>
            </a:r>
          </a:p>
          <a:p>
            <a:pPr lvl="1"/>
            <a:r>
              <a:rPr lang="en-US" dirty="0"/>
              <a:t>“Time builds bonds”</a:t>
            </a:r>
          </a:p>
          <a:p>
            <a:pPr lvl="1"/>
            <a:r>
              <a:rPr lang="en-US" dirty="0"/>
              <a:t>”if there was no language barrier, it would be easier for me”</a:t>
            </a:r>
          </a:p>
          <a:p>
            <a:pPr lvl="0"/>
            <a:r>
              <a:rPr lang="en-US" dirty="0"/>
              <a:t>How do you understand “knowledge economy”?</a:t>
            </a:r>
          </a:p>
          <a:p>
            <a:pPr lvl="1"/>
            <a:r>
              <a:rPr lang="en-US" dirty="0"/>
              <a:t>“Knowledge sharing- when we share knowledge, we disattach it form the economy and politics, knowledge is then free”</a:t>
            </a:r>
          </a:p>
          <a:p>
            <a:pPr lvl="1"/>
            <a:r>
              <a:rPr lang="en-US" dirty="0"/>
              <a:t>“People are coming here for their PhD. They are also getting knowledge from their research and China is also getting benefits from this research”</a:t>
            </a:r>
          </a:p>
          <a:p>
            <a:pPr lvl="1"/>
            <a:r>
              <a:rPr lang="en-US" dirty="0"/>
              <a:t>“If you have the ability to learn something, you should take that chance, because someone else already has” </a:t>
            </a:r>
          </a:p>
          <a:p>
            <a:pPr lvl="1"/>
            <a:r>
              <a:rPr lang="en-US" dirty="0"/>
              <a:t>“I am a PhD student in education, and if I get my diploma and my topic is super important and adds on to the knowledge economy, then I have the chance to influence the world. China helps put us in a better position for that”</a:t>
            </a:r>
          </a:p>
          <a:p>
            <a:pPr lvl="0"/>
            <a:r>
              <a:rPr lang="en-US" dirty="0"/>
              <a:t>What does “a community of shared future for mankind” mean to you and can it be related to your time in China as a PhD student?</a:t>
            </a:r>
          </a:p>
          <a:p>
            <a:pPr lvl="1"/>
            <a:r>
              <a:rPr lang="en-US" dirty="0"/>
              <a:t>“it is a very nice statement. Anyone who has traveled abroad will understand. When we get to see other people, their successes, their failures, we get to learn, to influence, and help each other”</a:t>
            </a:r>
          </a:p>
          <a:p>
            <a:pPr lvl="1"/>
            <a:r>
              <a:rPr lang="en-US" dirty="0"/>
              <a:t>“When we meet people from other cultures, it helps open our minds”</a:t>
            </a:r>
          </a:p>
          <a:p>
            <a:pPr lvl="1"/>
            <a:r>
              <a:rPr lang="en-US" dirty="0"/>
              <a:t>“It is a type of motivation… but abstract and can not define the real world”</a:t>
            </a:r>
          </a:p>
          <a:p>
            <a:pPr lvl="1"/>
            <a:r>
              <a:rPr lang="en-US" dirty="0"/>
              <a:t>“Making globalization easier”</a:t>
            </a:r>
          </a:p>
          <a:p>
            <a:pPr lvl="0"/>
            <a:r>
              <a:rPr lang="en-US" dirty="0"/>
              <a:t>How do you see your experience as adding to your image as a global citizen?</a:t>
            </a:r>
          </a:p>
          <a:p>
            <a:pPr lvl="1"/>
            <a:r>
              <a:rPr lang="en-US" dirty="0"/>
              <a:t>“Seeing that I am not the only person in the world, my country is not the only country, the thoughts of my community are not the only ones”…..”Like going into mines, you can find gold in each mine”</a:t>
            </a:r>
          </a:p>
          <a:p>
            <a:pPr lvl="1"/>
            <a:r>
              <a:rPr lang="en-US" dirty="0"/>
              <a:t>“I feel like I am more part of a global world”</a:t>
            </a:r>
          </a:p>
          <a:p>
            <a:endParaRPr lang="en-US" dirty="0"/>
          </a:p>
        </p:txBody>
      </p:sp>
      <p:pic>
        <p:nvPicPr>
          <p:cNvPr id="5" name="Picture 4">
            <a:extLst>
              <a:ext uri="{FF2B5EF4-FFF2-40B4-BE49-F238E27FC236}">
                <a16:creationId xmlns:a16="http://schemas.microsoft.com/office/drawing/2014/main" id="{439C4E93-6DD9-F74F-B7D1-1474497606EB}"/>
              </a:ext>
            </a:extLst>
          </p:cNvPr>
          <p:cNvPicPr>
            <a:picLocks noChangeAspect="1"/>
          </p:cNvPicPr>
          <p:nvPr/>
        </p:nvPicPr>
        <p:blipFill>
          <a:blip r:embed="rId3"/>
          <a:stretch>
            <a:fillRect/>
          </a:stretch>
        </p:blipFill>
        <p:spPr>
          <a:xfrm>
            <a:off x="7800808" y="0"/>
            <a:ext cx="3810000" cy="2527300"/>
          </a:xfrm>
          <a:prstGeom prst="rect">
            <a:avLst/>
          </a:prstGeom>
        </p:spPr>
      </p:pic>
    </p:spTree>
    <p:extLst>
      <p:ext uri="{BB962C8B-B14F-4D97-AF65-F5344CB8AC3E}">
        <p14:creationId xmlns:p14="http://schemas.microsoft.com/office/powerpoint/2010/main" val="3895975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4CFAA-F4FD-3E48-A1AD-5E949D7B006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37C9C2E-20EC-6344-97B3-05DF22BFEA81}"/>
              </a:ext>
            </a:extLst>
          </p:cNvPr>
          <p:cNvSpPr>
            <a:spLocks noGrp="1"/>
          </p:cNvSpPr>
          <p:nvPr>
            <p:ph idx="1"/>
          </p:nvPr>
        </p:nvSpPr>
        <p:spPr>
          <a:xfrm>
            <a:off x="281355" y="2180496"/>
            <a:ext cx="11348908" cy="4234372"/>
          </a:xfrm>
        </p:spPr>
        <p:txBody>
          <a:bodyPr>
            <a:normAutofit fontScale="85000" lnSpcReduction="20000"/>
          </a:bodyPr>
          <a:lstStyle/>
          <a:p>
            <a:pPr lvl="0"/>
            <a:r>
              <a:rPr lang="en-US" dirty="0"/>
              <a:t>How have you come to see China through your time here? Has your idea of China changed through your time here?</a:t>
            </a:r>
          </a:p>
          <a:p>
            <a:pPr lvl="1"/>
            <a:r>
              <a:rPr lang="en-US" dirty="0"/>
              <a:t>“Some stereotypes disappear, some new ones appear”</a:t>
            </a:r>
          </a:p>
          <a:p>
            <a:pPr lvl="1"/>
            <a:r>
              <a:rPr lang="en-US" dirty="0"/>
              <a:t>“Before coming, I thought China is not good for education, but what I think now is different”</a:t>
            </a:r>
          </a:p>
          <a:p>
            <a:pPr lvl="1"/>
            <a:r>
              <a:rPr lang="en-US" dirty="0"/>
              <a:t>“Before coming you hear China is poor and developing but that is not true… you see development take place efficiently and effectively”.</a:t>
            </a:r>
          </a:p>
          <a:p>
            <a:pPr lvl="1"/>
            <a:r>
              <a:rPr lang="en-US" dirty="0"/>
              <a:t>“Change of preconceived notions….. become more of a global citizen”</a:t>
            </a:r>
          </a:p>
          <a:p>
            <a:pPr lvl="0"/>
            <a:r>
              <a:rPr lang="en-US" dirty="0"/>
              <a:t>What will you tell people back home about your time in China? </a:t>
            </a:r>
          </a:p>
          <a:p>
            <a:pPr lvl="1"/>
            <a:r>
              <a:rPr lang="en-US" dirty="0"/>
              <a:t>“The truth- it is a different world. we understand the world differently. What is normal in China is abnormal in my country”</a:t>
            </a:r>
          </a:p>
          <a:p>
            <a:pPr lvl="1"/>
            <a:r>
              <a:rPr lang="en-US" dirty="0"/>
              <a:t>It can be difficult for Muslim students</a:t>
            </a:r>
          </a:p>
          <a:p>
            <a:pPr lvl="1"/>
            <a:r>
              <a:rPr lang="en-US" dirty="0"/>
              <a:t>“Great, the people here want to talk to you…I spent almost five or six years here and they help us a lot” </a:t>
            </a:r>
          </a:p>
          <a:p>
            <a:pPr lvl="0"/>
            <a:r>
              <a:rPr lang="en-US" dirty="0"/>
              <a:t>If you chose to continue in education, how will your time in China, influence that? For example, your teaching style, research methods, etc.?</a:t>
            </a:r>
          </a:p>
          <a:p>
            <a:pPr lvl="1"/>
            <a:r>
              <a:rPr lang="en-US" dirty="0"/>
              <a:t>“I can adopt what I learned in China (teaching and research methods)”</a:t>
            </a:r>
          </a:p>
          <a:p>
            <a:pPr lvl="1"/>
            <a:r>
              <a:rPr lang="en-US" dirty="0"/>
              <a:t>We see what “we can take, what we should not take, and what does and does not work”</a:t>
            </a:r>
          </a:p>
          <a:p>
            <a:pPr lvl="1"/>
            <a:r>
              <a:rPr lang="en-US" dirty="0"/>
              <a:t>“I will have to prove myself after doing my degree in China”- practical concern</a:t>
            </a:r>
          </a:p>
          <a:p>
            <a:pPr lvl="1"/>
            <a:r>
              <a:rPr lang="en-US" dirty="0"/>
              <a:t>“I will have stayed here for three influential years”</a:t>
            </a:r>
          </a:p>
          <a:p>
            <a:endParaRPr lang="en-US" dirty="0"/>
          </a:p>
        </p:txBody>
      </p:sp>
    </p:spTree>
    <p:extLst>
      <p:ext uri="{BB962C8B-B14F-4D97-AF65-F5344CB8AC3E}">
        <p14:creationId xmlns:p14="http://schemas.microsoft.com/office/powerpoint/2010/main" val="2182892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AC8F3-F0BD-4B4D-8FB0-6A4418C965FD}"/>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BDB71448-4AD5-8A43-8267-B21B3E5434D3}"/>
              </a:ext>
            </a:extLst>
          </p:cNvPr>
          <p:cNvPicPr>
            <a:picLocks noGrp="1" noChangeAspect="1"/>
          </p:cNvPicPr>
          <p:nvPr>
            <p:ph idx="1"/>
          </p:nvPr>
        </p:nvPicPr>
        <p:blipFill>
          <a:blip r:embed="rId2"/>
          <a:stretch>
            <a:fillRect/>
          </a:stretch>
        </p:blipFill>
        <p:spPr>
          <a:xfrm>
            <a:off x="0" y="70435"/>
            <a:ext cx="6312672" cy="3240505"/>
          </a:xfrm>
        </p:spPr>
      </p:pic>
      <p:pic>
        <p:nvPicPr>
          <p:cNvPr id="6" name="Content Placeholder 4">
            <a:extLst>
              <a:ext uri="{FF2B5EF4-FFF2-40B4-BE49-F238E27FC236}">
                <a16:creationId xmlns:a16="http://schemas.microsoft.com/office/drawing/2014/main" id="{CA88E91F-4FDE-E44F-9B5D-749DBB2FD1C5}"/>
              </a:ext>
            </a:extLst>
          </p:cNvPr>
          <p:cNvPicPr>
            <a:picLocks noChangeAspect="1"/>
          </p:cNvPicPr>
          <p:nvPr/>
        </p:nvPicPr>
        <p:blipFill>
          <a:blip r:embed="rId3"/>
          <a:stretch>
            <a:fillRect/>
          </a:stretch>
        </p:blipFill>
        <p:spPr>
          <a:xfrm>
            <a:off x="6312673" y="2928305"/>
            <a:ext cx="5284166" cy="3522777"/>
          </a:xfrm>
          <a:prstGeom prst="rect">
            <a:avLst/>
          </a:prstGeom>
        </p:spPr>
      </p:pic>
      <p:sp>
        <p:nvSpPr>
          <p:cNvPr id="7" name="TextBox 6">
            <a:extLst>
              <a:ext uri="{FF2B5EF4-FFF2-40B4-BE49-F238E27FC236}">
                <a16:creationId xmlns:a16="http://schemas.microsoft.com/office/drawing/2014/main" id="{4A8E0467-938A-594F-A47B-EBDEE5431FB1}"/>
              </a:ext>
            </a:extLst>
          </p:cNvPr>
          <p:cNvSpPr txBox="1"/>
          <p:nvPr/>
        </p:nvSpPr>
        <p:spPr>
          <a:xfrm>
            <a:off x="235131" y="3944983"/>
            <a:ext cx="5747658" cy="1631216"/>
          </a:xfrm>
          <a:prstGeom prst="rect">
            <a:avLst/>
          </a:prstGeom>
          <a:noFill/>
        </p:spPr>
        <p:txBody>
          <a:bodyPr wrap="square" rtlCol="0">
            <a:spAutoFit/>
          </a:bodyPr>
          <a:lstStyle/>
          <a:p>
            <a:pPr algn="ctr"/>
            <a:r>
              <a:rPr lang="en-US" b="1" dirty="0"/>
              <a:t>The Perspectives of the Belt and Road Initiative and the internationalization of Chinese Higher Education from BRI Education PhD Students in China</a:t>
            </a:r>
            <a:endParaRPr lang="en-US" dirty="0"/>
          </a:p>
          <a:p>
            <a:pPr algn="ctr"/>
            <a:endParaRPr lang="en-US" sz="2800" b="1" dirty="0">
              <a:latin typeface="American Typewriter" panose="02090604020004020304" pitchFamily="18" charset="77"/>
            </a:endParaRPr>
          </a:p>
        </p:txBody>
      </p:sp>
    </p:spTree>
    <p:extLst>
      <p:ext uri="{BB962C8B-B14F-4D97-AF65-F5344CB8AC3E}">
        <p14:creationId xmlns:p14="http://schemas.microsoft.com/office/powerpoint/2010/main" val="2529464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15930-57BD-3F48-83E4-0E5A8C945026}"/>
              </a:ext>
            </a:extLst>
          </p:cNvPr>
          <p:cNvSpPr>
            <a:spLocks noGrp="1"/>
          </p:cNvSpPr>
          <p:nvPr>
            <p:ph type="title"/>
          </p:nvPr>
        </p:nvSpPr>
        <p:spPr/>
        <p:txBody>
          <a:bodyPr/>
          <a:lstStyle/>
          <a:p>
            <a:r>
              <a:rPr lang="en-US" dirty="0"/>
              <a:t>Key points</a:t>
            </a:r>
          </a:p>
        </p:txBody>
      </p:sp>
      <p:sp>
        <p:nvSpPr>
          <p:cNvPr id="3" name="Content Placeholder 2">
            <a:extLst>
              <a:ext uri="{FF2B5EF4-FFF2-40B4-BE49-F238E27FC236}">
                <a16:creationId xmlns:a16="http://schemas.microsoft.com/office/drawing/2014/main" id="{91CBB16C-FD5D-F84F-90F3-DE0A82DE7F6E}"/>
              </a:ext>
            </a:extLst>
          </p:cNvPr>
          <p:cNvSpPr>
            <a:spLocks noGrp="1"/>
          </p:cNvSpPr>
          <p:nvPr>
            <p:ph idx="1"/>
          </p:nvPr>
        </p:nvSpPr>
        <p:spPr/>
        <p:txBody>
          <a:bodyPr>
            <a:normAutofit lnSpcReduction="10000"/>
          </a:bodyPr>
          <a:lstStyle/>
          <a:p>
            <a:pPr marL="0" indent="0">
              <a:buNone/>
            </a:pPr>
            <a:r>
              <a:rPr lang="en-US" b="1" dirty="0">
                <a:solidFill>
                  <a:schemeClr val="accent3">
                    <a:lumMod val="50000"/>
                  </a:schemeClr>
                </a:solidFill>
              </a:rPr>
              <a:t>Language and PhD Bubble</a:t>
            </a:r>
          </a:p>
          <a:p>
            <a:r>
              <a:rPr lang="en-US" dirty="0"/>
              <a:t>Language seemed to play the biggest role as the paramount challenge, with one student lamenting that he wished the university would allow more access to language courses beyond the introduction course that is mandated by the Chinese Ministry of Education. Highlighting the lack of investment the university seems to show in facilitating the international student’s understanding of the both the language and culture, which inevitably has led to many issues for these students, and seemingly at odds with much of what is touted as the reasons for this turn to internationalization of the Chinese higher education and the BRI. </a:t>
            </a:r>
          </a:p>
          <a:p>
            <a:r>
              <a:rPr lang="en-US" dirty="0"/>
              <a:t>A few students mentioned that while they feel closer to the Chinese and China than they did before coming to China, it was still like they were living in a PhD bubble, insulated and cutoff from the real China. Thus how could they be expected to form bonds with people, that they never come in contact with, outside of the narrow time they spent doing activities like going to the bank. With no classes with Chinese students and limited opportunities for interactions even within the university, it seemed that the bonds were deemed hard to form, unless one went of their way to do so. </a:t>
            </a:r>
          </a:p>
        </p:txBody>
      </p:sp>
    </p:spTree>
    <p:extLst>
      <p:ext uri="{BB962C8B-B14F-4D97-AF65-F5344CB8AC3E}">
        <p14:creationId xmlns:p14="http://schemas.microsoft.com/office/powerpoint/2010/main" val="3701764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ADF50-BE86-3A4A-BB15-C3011A32F8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D9E48DA-DE2F-DF46-AF2C-E1BD730F9BCA}"/>
              </a:ext>
            </a:extLst>
          </p:cNvPr>
          <p:cNvSpPr>
            <a:spLocks noGrp="1"/>
          </p:cNvSpPr>
          <p:nvPr>
            <p:ph idx="1"/>
          </p:nvPr>
        </p:nvSpPr>
        <p:spPr/>
        <p:txBody>
          <a:bodyPr>
            <a:normAutofit/>
          </a:bodyPr>
          <a:lstStyle/>
          <a:p>
            <a:pPr marL="0" indent="0">
              <a:buNone/>
            </a:pPr>
            <a:r>
              <a:rPr lang="en-US" b="1" dirty="0">
                <a:solidFill>
                  <a:schemeClr val="accent3">
                    <a:lumMod val="50000"/>
                  </a:schemeClr>
                </a:solidFill>
              </a:rPr>
              <a:t>Cultural </a:t>
            </a:r>
          </a:p>
          <a:p>
            <a:r>
              <a:rPr lang="en-US" dirty="0"/>
              <a:t>Another similar issue was the difference in cultural and how that can manifest itself in cultural misunderstandings as was mentioned by one student, who pointed out that being a Muslim, that some of her religious and cultural needs seemed to be ignored by the university. </a:t>
            </a:r>
          </a:p>
          <a:p>
            <a:r>
              <a:rPr lang="en-US" dirty="0"/>
              <a:t>Furthermore, it seemed that the cultural views of friendship also bore some responsibility for the lack of bond creation. </a:t>
            </a:r>
          </a:p>
          <a:p>
            <a:r>
              <a:rPr lang="en-US" dirty="0"/>
              <a:t>Transactional type of friendship, one in which “I help you, you help me” (as expressed by another interviewee, who has spent a vast part of her adult life in China).</a:t>
            </a:r>
          </a:p>
          <a:p>
            <a:r>
              <a:rPr lang="en-US" dirty="0"/>
              <a:t>Clustering of students from the same country</a:t>
            </a:r>
          </a:p>
          <a:p>
            <a:pPr marL="0" indent="0">
              <a:buNone/>
            </a:pPr>
            <a:endParaRPr lang="en-US" dirty="0"/>
          </a:p>
        </p:txBody>
      </p:sp>
    </p:spTree>
    <p:extLst>
      <p:ext uri="{BB962C8B-B14F-4D97-AF65-F5344CB8AC3E}">
        <p14:creationId xmlns:p14="http://schemas.microsoft.com/office/powerpoint/2010/main" val="2675165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F2A4F-34FF-B546-9018-19E0402F56FF}"/>
              </a:ext>
            </a:extLst>
          </p:cNvPr>
          <p:cNvSpPr>
            <a:spLocks noGrp="1"/>
          </p:cNvSpPr>
          <p:nvPr>
            <p:ph type="title"/>
          </p:nvPr>
        </p:nvSpPr>
        <p:spPr/>
        <p:txBody>
          <a:bodyPr/>
          <a:lstStyle/>
          <a:p>
            <a:r>
              <a:rPr lang="en-US" dirty="0"/>
              <a:t>how the students saw themselves as being a benefit to China???</a:t>
            </a:r>
          </a:p>
        </p:txBody>
      </p:sp>
      <p:sp>
        <p:nvSpPr>
          <p:cNvPr id="3" name="Content Placeholder 2">
            <a:extLst>
              <a:ext uri="{FF2B5EF4-FFF2-40B4-BE49-F238E27FC236}">
                <a16:creationId xmlns:a16="http://schemas.microsoft.com/office/drawing/2014/main" id="{BCD0506A-68FE-AE4C-8DD1-4700C7178119}"/>
              </a:ext>
            </a:extLst>
          </p:cNvPr>
          <p:cNvSpPr>
            <a:spLocks noGrp="1"/>
          </p:cNvSpPr>
          <p:nvPr>
            <p:ph idx="1"/>
          </p:nvPr>
        </p:nvSpPr>
        <p:spPr>
          <a:xfrm>
            <a:off x="0" y="1949570"/>
            <a:ext cx="12192000" cy="4908430"/>
          </a:xfrm>
        </p:spPr>
        <p:txBody>
          <a:bodyPr>
            <a:normAutofit fontScale="92500" lnSpcReduction="10000"/>
          </a:bodyPr>
          <a:lstStyle/>
          <a:p>
            <a:pPr marL="0" indent="0">
              <a:buNone/>
            </a:pPr>
            <a:r>
              <a:rPr lang="en-US" dirty="0"/>
              <a:t> </a:t>
            </a:r>
          </a:p>
          <a:p>
            <a:r>
              <a:rPr lang="en-US" dirty="0"/>
              <a:t>Students chose to stress that China is trying to go global and market its education and in some ways they are the materialization and embodiment of that dream. </a:t>
            </a:r>
          </a:p>
          <a:p>
            <a:pPr lvl="1"/>
            <a:r>
              <a:rPr lang="en-US" dirty="0"/>
              <a:t>The rationalized that their presence in China was adding to the diversity that Chinese higher education was searching for, but not just in terms of nationalities but also adding diversity in terms of exchanging ideas and research. </a:t>
            </a:r>
          </a:p>
          <a:p>
            <a:r>
              <a:rPr lang="en-US" dirty="0"/>
              <a:t>Others saw themselves as benefiting China by producing research, exploring the Chinese education system as an outsider, bringing in new perspectives and cultures and building connections between their countries, seemingly continuing to stress the people to people bonds and knowledge economy.</a:t>
            </a:r>
          </a:p>
          <a:p>
            <a:pPr lvl="1"/>
            <a:r>
              <a:rPr lang="en-US" dirty="0"/>
              <a:t> This was brought to highlight examples from two different students. One mentioned that when he graduates and goes back to teach at universities in his country, he will still have ties and connections with Chinese professors.</a:t>
            </a:r>
          </a:p>
          <a:p>
            <a:pPr lvl="1"/>
            <a:r>
              <a:rPr lang="en-US" dirty="0"/>
              <a:t> Another student mentioned that recently, his old supervisor from his home country approached him about creating a link between his Ukrainian university and his new Chinese one. He acknowledged that as a student in China, he is “not just a simple PhD student” but a bridge and diplomat of two education systems. </a:t>
            </a:r>
          </a:p>
          <a:p>
            <a:pPr lvl="1"/>
            <a:endParaRPr lang="en-US" dirty="0"/>
          </a:p>
          <a:p>
            <a:pPr marL="324000" lvl="1" indent="0">
              <a:buNone/>
            </a:pPr>
            <a:r>
              <a:rPr lang="en-US" sz="1900" b="1" dirty="0">
                <a:solidFill>
                  <a:schemeClr val="accent3">
                    <a:lumMod val="50000"/>
                  </a:schemeClr>
                </a:solidFill>
              </a:rPr>
              <a:t>In other words, they saw themselves as an essential aspect of the growing knowledge economy and in facilitating bonds, therefore helping to promote “a community of shared future for mankind”, although most did not directly make this connection or understand their role in the promotion of BRI rhetoric. </a:t>
            </a:r>
          </a:p>
          <a:p>
            <a:pPr marL="0" indent="0">
              <a:buNone/>
            </a:pPr>
            <a:endParaRPr lang="en-US" dirty="0"/>
          </a:p>
          <a:p>
            <a:endParaRPr lang="en-US" dirty="0"/>
          </a:p>
        </p:txBody>
      </p:sp>
    </p:spTree>
    <p:extLst>
      <p:ext uri="{BB962C8B-B14F-4D97-AF65-F5344CB8AC3E}">
        <p14:creationId xmlns:p14="http://schemas.microsoft.com/office/powerpoint/2010/main" val="1517537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8AB2A-5FA7-6F40-BC2E-4E8FB61453BC}"/>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2A974821-7197-294D-86CB-1E340104C0BB}"/>
              </a:ext>
            </a:extLst>
          </p:cNvPr>
          <p:cNvSpPr>
            <a:spLocks noGrp="1"/>
          </p:cNvSpPr>
          <p:nvPr>
            <p:ph idx="1"/>
          </p:nvPr>
        </p:nvSpPr>
        <p:spPr>
          <a:xfrm>
            <a:off x="0" y="2120630"/>
            <a:ext cx="11984477" cy="4737370"/>
          </a:xfrm>
        </p:spPr>
        <p:txBody>
          <a:bodyPr>
            <a:normAutofit/>
          </a:bodyPr>
          <a:lstStyle/>
          <a:p>
            <a:r>
              <a:rPr lang="en-US" dirty="0"/>
              <a:t>This study has numerous future implications. It draws on the concerns of international PhD students at a famous university in Beijing. Most importantly it draws on the concerns of future education leaders in the BRI countries. </a:t>
            </a:r>
          </a:p>
          <a:p>
            <a:r>
              <a:rPr lang="en-US" dirty="0"/>
              <a:t>Answers from the students have highlighted issues such as even though these students have a greater understanding of China, these students still do not feel so connected to the country that they are living in for their PhD duration. </a:t>
            </a:r>
          </a:p>
          <a:p>
            <a:r>
              <a:rPr lang="en-US" dirty="0"/>
              <a:t>Yet, the experience was seen as mostly positive, contributing to them as researchers, global citizens, while giving them unique opportunities for building connections, bridges, and future research opportunities between the student’s home country and China. </a:t>
            </a:r>
          </a:p>
          <a:p>
            <a:r>
              <a:rPr lang="en-US" dirty="0"/>
              <a:t>The students interviewed echoed similar sentiments that through their time in China, their preconceived notions of China had been changed and that not only have they benefited from China but they also saw China as benefiting from them. </a:t>
            </a:r>
          </a:p>
          <a:p>
            <a:r>
              <a:rPr lang="en-US" dirty="0"/>
              <a:t>Many of these people to people bonds were shown to have been created and that their time in China will be influential when they go back to their home countries and continue on their educational journeys.</a:t>
            </a:r>
          </a:p>
          <a:p>
            <a:endParaRPr lang="en-US" dirty="0"/>
          </a:p>
        </p:txBody>
      </p:sp>
    </p:spTree>
    <p:extLst>
      <p:ext uri="{BB962C8B-B14F-4D97-AF65-F5344CB8AC3E}">
        <p14:creationId xmlns:p14="http://schemas.microsoft.com/office/powerpoint/2010/main" val="101984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C0829-DBEA-0D4D-A93E-89B9F7B4E40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DBB6662-209B-9440-B69E-C346EE211E55}"/>
              </a:ext>
            </a:extLst>
          </p:cNvPr>
          <p:cNvSpPr>
            <a:spLocks noGrp="1"/>
          </p:cNvSpPr>
          <p:nvPr>
            <p:ph idx="1"/>
          </p:nvPr>
        </p:nvSpPr>
        <p:spPr>
          <a:xfrm>
            <a:off x="172528" y="1846053"/>
            <a:ext cx="12019472" cy="5011947"/>
          </a:xfrm>
        </p:spPr>
        <p:txBody>
          <a:bodyPr>
            <a:normAutofit/>
          </a:bodyPr>
          <a:lstStyle/>
          <a:p>
            <a:r>
              <a:rPr lang="en-US" dirty="0"/>
              <a:t>Although, it seemed that many lacked the people to people bonds with the Chinese, often viewing themselves as in a bubble or commenting on a lack of Chinese friends, which may once again highlight communication difficulties that most students mentioned but it also relates back to Zhang and Chen (2018) spoke about the BRI countries opening and cooperating with each other as a new stage of international cooperation, as most students spoke in positive terms of creating bonds with other international students. </a:t>
            </a:r>
          </a:p>
          <a:p>
            <a:r>
              <a:rPr lang="en-US" dirty="0"/>
              <a:t>These people to people bonds were being created but not necessarily with the Chinese. </a:t>
            </a:r>
          </a:p>
          <a:p>
            <a:r>
              <a:rPr lang="en-US" dirty="0"/>
              <a:t>Identity- the students perceived and the university’s assigned for them was a key issue. </a:t>
            </a:r>
          </a:p>
          <a:p>
            <a:r>
              <a:rPr lang="en-US" dirty="0"/>
              <a:t>Which gives many opportunities for further research by including a larger sample size, including BRI countries students who study PhD programs in Chinese, and maybe even students who have returned home. Issues have been raised about recruiting of talent from BRI countries, how to attract more students, students from BRI countries main concerns such as family, educational reputation, etc., and policies on international students with regards to aspects such as language courses, accommodation, and meeting religious and societal needs of the students.  </a:t>
            </a:r>
          </a:p>
          <a:p>
            <a:endParaRPr lang="en-US" dirty="0"/>
          </a:p>
        </p:txBody>
      </p:sp>
    </p:spTree>
    <p:extLst>
      <p:ext uri="{BB962C8B-B14F-4D97-AF65-F5344CB8AC3E}">
        <p14:creationId xmlns:p14="http://schemas.microsoft.com/office/powerpoint/2010/main" val="1789363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31E49-F0B6-3D42-952B-C85E42677267}"/>
              </a:ext>
            </a:extLst>
          </p:cNvPr>
          <p:cNvSpPr>
            <a:spLocks noGrp="1"/>
          </p:cNvSpPr>
          <p:nvPr>
            <p:ph type="title"/>
          </p:nvPr>
        </p:nvSpPr>
        <p:spPr/>
        <p:txBody>
          <a:bodyPr/>
          <a:lstStyle/>
          <a:p>
            <a:r>
              <a:rPr lang="en-US" dirty="0"/>
              <a:t>Final thoughts</a:t>
            </a:r>
          </a:p>
        </p:txBody>
      </p:sp>
      <p:sp>
        <p:nvSpPr>
          <p:cNvPr id="3" name="Content Placeholder 2">
            <a:extLst>
              <a:ext uri="{FF2B5EF4-FFF2-40B4-BE49-F238E27FC236}">
                <a16:creationId xmlns:a16="http://schemas.microsoft.com/office/drawing/2014/main" id="{7503961B-06A1-DB43-A7EA-CAC1B60A25BF}"/>
              </a:ext>
            </a:extLst>
          </p:cNvPr>
          <p:cNvSpPr>
            <a:spLocks noGrp="1"/>
          </p:cNvSpPr>
          <p:nvPr>
            <p:ph idx="1"/>
          </p:nvPr>
        </p:nvSpPr>
        <p:spPr>
          <a:xfrm>
            <a:off x="0" y="1715956"/>
            <a:ext cx="6554343" cy="5142044"/>
          </a:xfrm>
        </p:spPr>
        <p:txBody>
          <a:bodyPr>
            <a:normAutofit/>
          </a:bodyPr>
          <a:lstStyle/>
          <a:p>
            <a:r>
              <a:rPr lang="en-US" dirty="0"/>
              <a:t>The ancient Silk Road was always more than just a trade route. </a:t>
            </a:r>
          </a:p>
          <a:p>
            <a:r>
              <a:rPr lang="en-US" dirty="0"/>
              <a:t>In its essence, it was a place for the trade of knowledge, ideas, social capital, and “knowledge economy” or “cognitive economy”.</a:t>
            </a:r>
          </a:p>
          <a:p>
            <a:r>
              <a:rPr lang="en-US" dirty="0"/>
              <a:t> More than that it stood for the transfer of technology, like paper, creating ‘webs of knowledge’, and creating cultural understanding (La Vaissiere 2014,  Peters 2019). </a:t>
            </a:r>
          </a:p>
          <a:p>
            <a:r>
              <a:rPr lang="en-US" dirty="0"/>
              <a:t>At the bottom of all of this is education. Education is in its most basic form is nothing more than ideas exchange and is not that what the new BRI is truly about and what the ancient Silk Road was. </a:t>
            </a:r>
          </a:p>
        </p:txBody>
      </p:sp>
      <p:pic>
        <p:nvPicPr>
          <p:cNvPr id="5" name="Picture 4">
            <a:extLst>
              <a:ext uri="{FF2B5EF4-FFF2-40B4-BE49-F238E27FC236}">
                <a16:creationId xmlns:a16="http://schemas.microsoft.com/office/drawing/2014/main" id="{C499AE8F-BB8F-0742-A1EC-2CE32A07F713}"/>
              </a:ext>
            </a:extLst>
          </p:cNvPr>
          <p:cNvPicPr>
            <a:picLocks noChangeAspect="1"/>
          </p:cNvPicPr>
          <p:nvPr/>
        </p:nvPicPr>
        <p:blipFill>
          <a:blip r:embed="rId2"/>
          <a:stretch>
            <a:fillRect/>
          </a:stretch>
        </p:blipFill>
        <p:spPr>
          <a:xfrm>
            <a:off x="6554343" y="2479627"/>
            <a:ext cx="5416347" cy="3551703"/>
          </a:xfrm>
          <a:prstGeom prst="rect">
            <a:avLst/>
          </a:prstGeom>
        </p:spPr>
      </p:pic>
    </p:spTree>
    <p:extLst>
      <p:ext uri="{BB962C8B-B14F-4D97-AF65-F5344CB8AC3E}">
        <p14:creationId xmlns:p14="http://schemas.microsoft.com/office/powerpoint/2010/main" val="2450263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EE6A6-566B-694C-86F0-83C827595F0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8A0311B-1B5E-E74E-B975-FC9AFFC1255F}"/>
              </a:ext>
            </a:extLst>
          </p:cNvPr>
          <p:cNvSpPr>
            <a:spLocks noGrp="1"/>
          </p:cNvSpPr>
          <p:nvPr>
            <p:ph idx="1"/>
          </p:nvPr>
        </p:nvSpPr>
        <p:spPr>
          <a:xfrm flipV="1">
            <a:off x="581193" y="2760453"/>
            <a:ext cx="574747" cy="67153"/>
          </a:xfrm>
        </p:spPr>
        <p:txBody>
          <a:bodyPr>
            <a:normAutofit fontScale="25000" lnSpcReduction="20000"/>
          </a:bodyPr>
          <a:lstStyle/>
          <a:p>
            <a:pPr marL="0" indent="0">
              <a:buNone/>
            </a:pPr>
            <a:endParaRPr lang="en-US" dirty="0"/>
          </a:p>
        </p:txBody>
      </p:sp>
      <p:pic>
        <p:nvPicPr>
          <p:cNvPr id="5" name="Picture 4">
            <a:extLst>
              <a:ext uri="{FF2B5EF4-FFF2-40B4-BE49-F238E27FC236}">
                <a16:creationId xmlns:a16="http://schemas.microsoft.com/office/drawing/2014/main" id="{3D4A1B08-3111-0F49-84E6-B4197EBEF012}"/>
              </a:ext>
            </a:extLst>
          </p:cNvPr>
          <p:cNvPicPr>
            <a:picLocks noChangeAspect="1"/>
          </p:cNvPicPr>
          <p:nvPr/>
        </p:nvPicPr>
        <p:blipFill>
          <a:blip r:embed="rId2"/>
          <a:stretch>
            <a:fillRect/>
          </a:stretch>
        </p:blipFill>
        <p:spPr>
          <a:xfrm>
            <a:off x="581192" y="2228295"/>
            <a:ext cx="6250929" cy="4471305"/>
          </a:xfrm>
          <a:prstGeom prst="rect">
            <a:avLst/>
          </a:prstGeom>
        </p:spPr>
      </p:pic>
      <p:sp>
        <p:nvSpPr>
          <p:cNvPr id="4" name="TextBox 3">
            <a:extLst>
              <a:ext uri="{FF2B5EF4-FFF2-40B4-BE49-F238E27FC236}">
                <a16:creationId xmlns:a16="http://schemas.microsoft.com/office/drawing/2014/main" id="{48D0DD7D-5E1B-FF42-8496-FCF599D27C4A}"/>
              </a:ext>
            </a:extLst>
          </p:cNvPr>
          <p:cNvSpPr txBox="1"/>
          <p:nvPr/>
        </p:nvSpPr>
        <p:spPr>
          <a:xfrm>
            <a:off x="7004649" y="2228295"/>
            <a:ext cx="4882551" cy="4431983"/>
          </a:xfrm>
          <a:prstGeom prst="rect">
            <a:avLst/>
          </a:prstGeom>
          <a:noFill/>
        </p:spPr>
        <p:txBody>
          <a:bodyPr wrap="square" rtlCol="0">
            <a:spAutoFit/>
          </a:bodyPr>
          <a:lstStyle/>
          <a:p>
            <a:r>
              <a:rPr lang="en-US" sz="2400" b="1" dirty="0">
                <a:solidFill>
                  <a:schemeClr val="accent3">
                    <a:lumMod val="50000"/>
                  </a:schemeClr>
                </a:solidFill>
              </a:rPr>
              <a:t>In some senses, it appears that the BRI is living up to its rhetoric, at least from what these students have said, bonds have been created, knowledge and ideas have been exchanged, but it seems that there are still many issues that need to be addressed before “a community of shared future for mankind” can be realized. </a:t>
            </a:r>
          </a:p>
          <a:p>
            <a:endParaRPr lang="en-US" dirty="0">
              <a:solidFill>
                <a:schemeClr val="accent3">
                  <a:lumMod val="50000"/>
                </a:schemeClr>
              </a:solidFill>
            </a:endParaRPr>
          </a:p>
        </p:txBody>
      </p:sp>
    </p:spTree>
    <p:extLst>
      <p:ext uri="{BB962C8B-B14F-4D97-AF65-F5344CB8AC3E}">
        <p14:creationId xmlns:p14="http://schemas.microsoft.com/office/powerpoint/2010/main" val="2421297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354F5-0BBE-B24A-A62E-6B04D8FC67EB}"/>
              </a:ext>
            </a:extLst>
          </p:cNvPr>
          <p:cNvSpPr>
            <a:spLocks noGrp="1"/>
          </p:cNvSpPr>
          <p:nvPr>
            <p:ph type="title"/>
          </p:nvPr>
        </p:nvSpPr>
        <p:spPr/>
        <p:txBody>
          <a:bodyPr/>
          <a:lstStyle/>
          <a:p>
            <a:r>
              <a:rPr lang="en-US" dirty="0" err="1"/>
              <a:t>tHANK</a:t>
            </a:r>
            <a:r>
              <a:rPr lang="en-US" dirty="0"/>
              <a:t> YOUR FOR LISTENING</a:t>
            </a:r>
          </a:p>
        </p:txBody>
      </p:sp>
      <p:pic>
        <p:nvPicPr>
          <p:cNvPr id="4" name="Content Placeholder 3">
            <a:extLst>
              <a:ext uri="{FF2B5EF4-FFF2-40B4-BE49-F238E27FC236}">
                <a16:creationId xmlns:a16="http://schemas.microsoft.com/office/drawing/2014/main" id="{74893160-478E-C74B-AB6B-A8220EE5F921}"/>
              </a:ext>
            </a:extLst>
          </p:cNvPr>
          <p:cNvPicPr>
            <a:picLocks noGrp="1" noChangeAspect="1"/>
          </p:cNvPicPr>
          <p:nvPr>
            <p:ph idx="1"/>
          </p:nvPr>
        </p:nvPicPr>
        <p:blipFill>
          <a:blip r:embed="rId2"/>
          <a:stretch>
            <a:fillRect/>
          </a:stretch>
        </p:blipFill>
        <p:spPr>
          <a:xfrm>
            <a:off x="2707827" y="2953543"/>
            <a:ext cx="6617944" cy="3706049"/>
          </a:xfrm>
          <a:prstGeom prst="rect">
            <a:avLst/>
          </a:prstGeom>
        </p:spPr>
      </p:pic>
    </p:spTree>
    <p:extLst>
      <p:ext uri="{BB962C8B-B14F-4D97-AF65-F5344CB8AC3E}">
        <p14:creationId xmlns:p14="http://schemas.microsoft.com/office/powerpoint/2010/main" val="181478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483E8-A6C0-E34D-8B7E-2A0E08F79AFD}"/>
              </a:ext>
            </a:extLst>
          </p:cNvPr>
          <p:cNvSpPr>
            <a:spLocks noGrp="1"/>
          </p:cNvSpPr>
          <p:nvPr>
            <p:ph type="title"/>
          </p:nvPr>
        </p:nvSpPr>
        <p:spPr>
          <a:xfrm>
            <a:off x="838200" y="365125"/>
            <a:ext cx="2819400" cy="1048039"/>
          </a:xfrm>
        </p:spPr>
        <p:txBody>
          <a:bodyPr/>
          <a:lstStyle/>
          <a:p>
            <a:r>
              <a:rPr lang="en-US" dirty="0"/>
              <a:t>References</a:t>
            </a:r>
          </a:p>
        </p:txBody>
      </p:sp>
      <p:sp>
        <p:nvSpPr>
          <p:cNvPr id="3" name="Content Placeholder 2">
            <a:extLst>
              <a:ext uri="{FF2B5EF4-FFF2-40B4-BE49-F238E27FC236}">
                <a16:creationId xmlns:a16="http://schemas.microsoft.com/office/drawing/2014/main" id="{6D5E2EE3-B6FA-014F-82D4-67ED6822F80C}"/>
              </a:ext>
            </a:extLst>
          </p:cNvPr>
          <p:cNvSpPr>
            <a:spLocks noGrp="1"/>
          </p:cNvSpPr>
          <p:nvPr>
            <p:ph idx="1"/>
          </p:nvPr>
        </p:nvSpPr>
        <p:spPr>
          <a:xfrm>
            <a:off x="120770" y="1811548"/>
            <a:ext cx="11714672" cy="5046452"/>
          </a:xfrm>
        </p:spPr>
        <p:txBody>
          <a:bodyPr>
            <a:normAutofit fontScale="85000" lnSpcReduction="20000"/>
          </a:bodyPr>
          <a:lstStyle/>
          <a:p>
            <a:r>
              <a:rPr lang="en-US" dirty="0"/>
              <a:t>Andersson, J., </a:t>
            </a:r>
            <a:r>
              <a:rPr lang="en-US" dirty="0" err="1"/>
              <a:t>Sadgrove</a:t>
            </a:r>
            <a:r>
              <a:rPr lang="en-US" dirty="0"/>
              <a:t>, J., &amp; Valentine, G. (2012). Consuming Campus: Geographies of Encounter at a British University. </a:t>
            </a:r>
            <a:r>
              <a:rPr lang="en-US" i="1" dirty="0"/>
              <a:t>Social and Cultural Geography, 13</a:t>
            </a:r>
            <a:r>
              <a:rPr lang="en-US" dirty="0"/>
              <a:t> (5), 501–515. </a:t>
            </a:r>
            <a:r>
              <a:rPr lang="en-US" dirty="0" err="1"/>
              <a:t>doi</a:t>
            </a:r>
            <a:r>
              <a:rPr lang="en-US" dirty="0"/>
              <a:t>: 	</a:t>
            </a:r>
            <a:r>
              <a:rPr lang="en-US" u="sng" dirty="0">
                <a:hlinkClick r:id="rId2"/>
              </a:rPr>
              <a:t>10.1080/14649365.2012.700725</a:t>
            </a:r>
            <a:endParaRPr lang="en-US" dirty="0"/>
          </a:p>
          <a:p>
            <a:r>
              <a:rPr lang="en-US" dirty="0"/>
              <a:t>Aoyama, R. (2016). “One Belt, One Road”: China's New Global Strategy. </a:t>
            </a:r>
            <a:r>
              <a:rPr lang="en-US" i="1" dirty="0"/>
              <a:t>Journal of Contemporary East Asia Studies, 5</a:t>
            </a:r>
            <a:r>
              <a:rPr lang="en-US" dirty="0"/>
              <a:t>(2), 3-22. </a:t>
            </a:r>
            <a:r>
              <a:rPr lang="en-US" dirty="0" err="1"/>
              <a:t>doi</a:t>
            </a:r>
            <a:r>
              <a:rPr lang="en-US" dirty="0"/>
              <a:t>: 10.1080/24761028.2016.11869094  </a:t>
            </a:r>
          </a:p>
          <a:p>
            <a:r>
              <a:rPr lang="en-US" dirty="0"/>
              <a:t>Australian Department of Education. (2017). “China’s belt and road initiative-education”, available at: </a:t>
            </a:r>
            <a:r>
              <a:rPr lang="en-US" u="sng" dirty="0">
                <a:hlinkClick r:id="rId3"/>
              </a:rPr>
              <a:t>https://internationaleducation.gov.au/International-</a:t>
            </a:r>
            <a:r>
              <a:rPr lang="en-US" dirty="0"/>
              <a:t>	network/china/</a:t>
            </a:r>
            <a:r>
              <a:rPr lang="en-US" dirty="0" err="1"/>
              <a:t>PolicyUpdates</a:t>
            </a:r>
            <a:r>
              <a:rPr lang="en-US" dirty="0"/>
              <a:t>-China/Pages/ Chinas-Belt-and-Road-Initiative-.</a:t>
            </a:r>
            <a:r>
              <a:rPr lang="en-US" dirty="0" err="1"/>
              <a:t>aspx</a:t>
            </a:r>
            <a:r>
              <a:rPr lang="en-US" dirty="0"/>
              <a:t> (accessed 23 July 2019). </a:t>
            </a:r>
          </a:p>
          <a:p>
            <a:r>
              <a:rPr lang="en-US" dirty="0" err="1"/>
              <a:t>Bilecen</a:t>
            </a:r>
            <a:r>
              <a:rPr lang="en-US" dirty="0"/>
              <a:t>, B. (2013). Negotiating differences: cosmopolitan experiences of international doctoral students. </a:t>
            </a:r>
            <a:r>
              <a:rPr lang="en-US" i="1" dirty="0"/>
              <a:t>Compare: A Journal of Comparative and International Education, 43</a:t>
            </a:r>
            <a:r>
              <a:rPr lang="en-US" dirty="0"/>
              <a:t>(5), 667-	688. </a:t>
            </a:r>
            <a:r>
              <a:rPr lang="en-US" dirty="0" err="1"/>
              <a:t>doi</a:t>
            </a:r>
            <a:r>
              <a:rPr lang="en-US" dirty="0"/>
              <a:t>: 10.1080/03057925.2013.821329 </a:t>
            </a:r>
          </a:p>
          <a:p>
            <a:r>
              <a:rPr lang="en-US" dirty="0"/>
              <a:t>Caruana, V. (2014). Re-thinking Global Citizenship in Higher Education: from Cosmopolitanism and International Mobility to </a:t>
            </a:r>
            <a:r>
              <a:rPr lang="en-US" dirty="0" err="1"/>
              <a:t>Cosmopolitanisation</a:t>
            </a:r>
            <a:r>
              <a:rPr lang="en-US" dirty="0"/>
              <a:t>, Resilience and Resilient Thinking. </a:t>
            </a:r>
            <a:r>
              <a:rPr lang="en-US" i="1" dirty="0"/>
              <a:t>Higher Education Quarterly</a:t>
            </a:r>
            <a:r>
              <a:rPr lang="en-US" dirty="0"/>
              <a:t>, </a:t>
            </a:r>
            <a:r>
              <a:rPr lang="en-US" i="1" dirty="0"/>
              <a:t>68</a:t>
            </a:r>
            <a:r>
              <a:rPr lang="en-US" dirty="0"/>
              <a:t>(1), 85–104. </a:t>
            </a:r>
            <a:r>
              <a:rPr lang="en-US" dirty="0" err="1"/>
              <a:t>doi</a:t>
            </a:r>
            <a:r>
              <a:rPr lang="en-US" dirty="0"/>
              <a:t>: 10.1111/hequ.12030</a:t>
            </a:r>
          </a:p>
          <a:p>
            <a:r>
              <a:rPr lang="en-US" dirty="0"/>
              <a:t>Cheng, Y. (2018). </a:t>
            </a:r>
            <a:r>
              <a:rPr lang="en-US" u="sng" dirty="0"/>
              <a:t>Public Opinions on the Belt and Road Initiative: A Cross-Cultural Study</a:t>
            </a:r>
            <a:r>
              <a:rPr lang="en-US" dirty="0"/>
              <a:t>. In Y. Cheng, L. Song, &amp; L. Huang (Eds.). </a:t>
            </a:r>
            <a:r>
              <a:rPr lang="en-US" i="1" dirty="0"/>
              <a:t>The Belt &amp; Road Initiative in the Global Arena </a:t>
            </a:r>
            <a:r>
              <a:rPr lang="en-US" dirty="0"/>
              <a:t>(pp. 3–16). Singapore: Palgrave Macmillan. </a:t>
            </a:r>
          </a:p>
          <a:p>
            <a:r>
              <a:rPr lang="en-US" dirty="0"/>
              <a:t>Chiang, S. (2015). Cultural Adaptation as a Sense-Making Experience: International Students in China. </a:t>
            </a:r>
            <a:r>
              <a:rPr lang="en-US" i="1" dirty="0"/>
              <a:t>Int. Migration &amp; Integration,</a:t>
            </a:r>
            <a:r>
              <a:rPr lang="en-US" dirty="0"/>
              <a:t> </a:t>
            </a:r>
            <a:r>
              <a:rPr lang="en-US" i="1" dirty="0"/>
              <a:t>16</a:t>
            </a:r>
            <a:r>
              <a:rPr lang="en-US" b="1" dirty="0"/>
              <a:t>, </a:t>
            </a:r>
            <a:r>
              <a:rPr lang="en-US" dirty="0"/>
              <a:t>397–413. </a:t>
            </a:r>
            <a:r>
              <a:rPr lang="en-US" dirty="0" err="1"/>
              <a:t>doi</a:t>
            </a:r>
            <a:r>
              <a:rPr lang="en-US" dirty="0"/>
              <a:t>: </a:t>
            </a:r>
            <a:r>
              <a:rPr lang="en-US" u="sng" dirty="0">
                <a:hlinkClick r:id="rId4"/>
              </a:rPr>
              <a:t>https://doi.org/10.1007/s12134-</a:t>
            </a:r>
            <a:r>
              <a:rPr lang="en-US" dirty="0"/>
              <a:t>	014-0346-4</a:t>
            </a:r>
          </a:p>
          <a:p>
            <a:r>
              <a:rPr lang="en-US" dirty="0" err="1"/>
              <a:t>Cotterall</a:t>
            </a:r>
            <a:r>
              <a:rPr lang="en-US" dirty="0"/>
              <a:t>, S. (2015). The rich get richer: international doctoral candidates and scholarly identity. 	</a:t>
            </a:r>
            <a:r>
              <a:rPr lang="en-US" i="1" dirty="0"/>
              <a:t>Innovations in Education and Teaching International, 52</a:t>
            </a:r>
            <a:r>
              <a:rPr lang="en-US" dirty="0"/>
              <a:t>(4), 360-370. </a:t>
            </a:r>
            <a:r>
              <a:rPr lang="en-US" dirty="0" err="1"/>
              <a:t>doi</a:t>
            </a:r>
            <a:r>
              <a:rPr lang="en-US" dirty="0"/>
              <a:t>: 	10.1080/14703297.2013.839124 </a:t>
            </a:r>
          </a:p>
          <a:p>
            <a:r>
              <a:rPr lang="en-US" dirty="0"/>
              <a:t> De la </a:t>
            </a:r>
            <a:r>
              <a:rPr lang="en-US" dirty="0" err="1"/>
              <a:t>Vaissière</a:t>
            </a:r>
            <a:r>
              <a:rPr lang="en-US" dirty="0"/>
              <a:t>, </a:t>
            </a:r>
            <a:r>
              <a:rPr lang="en-US" dirty="0" err="1"/>
              <a:t>É</a:t>
            </a:r>
            <a:r>
              <a:rPr lang="en-US" dirty="0"/>
              <a:t>. (2014). Trans-Asian trade, or the Silk Road deconstructed (antiquity, middle 	ages). In L. Neal &amp; J. Williamson (Eds.). </a:t>
            </a:r>
            <a:r>
              <a:rPr lang="en-US" i="1" dirty="0"/>
              <a:t>The Cambridge History of Capitalism</a:t>
            </a:r>
            <a:r>
              <a:rPr lang="en-US" dirty="0"/>
              <a:t> (pp. 101-	124). Cambridge: Cambridge University Press. doi:10.1017/CHO9781139095099.005</a:t>
            </a:r>
          </a:p>
          <a:p>
            <a:endParaRPr lang="en-US" dirty="0"/>
          </a:p>
          <a:p>
            <a:pPr marL="0" indent="0">
              <a:buNone/>
            </a:pPr>
            <a:endParaRPr lang="en-US" dirty="0"/>
          </a:p>
        </p:txBody>
      </p:sp>
    </p:spTree>
    <p:extLst>
      <p:ext uri="{BB962C8B-B14F-4D97-AF65-F5344CB8AC3E}">
        <p14:creationId xmlns:p14="http://schemas.microsoft.com/office/powerpoint/2010/main" val="2549431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0E957-DBA9-704E-9923-3E283CB5E1A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063F349-F694-DF4F-9EB9-4A15C0077A35}"/>
              </a:ext>
            </a:extLst>
          </p:cNvPr>
          <p:cNvSpPr>
            <a:spLocks noGrp="1"/>
          </p:cNvSpPr>
          <p:nvPr>
            <p:ph idx="1"/>
          </p:nvPr>
        </p:nvSpPr>
        <p:spPr>
          <a:xfrm>
            <a:off x="0" y="1897811"/>
            <a:ext cx="12191999" cy="4960188"/>
          </a:xfrm>
        </p:spPr>
        <p:txBody>
          <a:bodyPr>
            <a:normAutofit fontScale="70000" lnSpcReduction="20000"/>
          </a:bodyPr>
          <a:lstStyle/>
          <a:p>
            <a:r>
              <a:rPr lang="en-US" dirty="0"/>
              <a:t>Fincher, R. (2011). Cosmopolitan or ethnically identified selves? Institutional expectations and the negotiated identities of international students. </a:t>
            </a:r>
            <a:r>
              <a:rPr lang="en-US" i="1" dirty="0"/>
              <a:t>Social &amp; Cultural Geography, 12(</a:t>
            </a:r>
            <a:r>
              <a:rPr lang="en-US" dirty="0"/>
              <a:t>8), 905-927. </a:t>
            </a:r>
            <a:r>
              <a:rPr lang="en-US" dirty="0" err="1"/>
              <a:t>doi</a:t>
            </a:r>
            <a:r>
              <a:rPr lang="en-US" dirty="0"/>
              <a:t>: 10.1080/14649365.2011.624193	</a:t>
            </a:r>
          </a:p>
          <a:p>
            <a:r>
              <a:rPr lang="en-US" dirty="0"/>
              <a:t>Jiang, T., &amp; Shi, L. (2019). The Way of the International Cooperation of Higher Education 	Under the Strategy of "The Belt and Road". </a:t>
            </a:r>
            <a:r>
              <a:rPr lang="en-US" i="1" dirty="0"/>
              <a:t>Science Journal of Education</a:t>
            </a:r>
            <a:r>
              <a:rPr lang="en-US" dirty="0"/>
              <a:t>,</a:t>
            </a:r>
            <a:r>
              <a:rPr lang="en-US" i="1" dirty="0"/>
              <a:t> 7</a:t>
            </a:r>
            <a:r>
              <a:rPr lang="en-US" dirty="0"/>
              <a:t>(3), 73-80. </a:t>
            </a:r>
            <a:r>
              <a:rPr lang="en-US" dirty="0" err="1"/>
              <a:t>doi</a:t>
            </a:r>
            <a:r>
              <a:rPr lang="en-US" dirty="0"/>
              <a:t>: 10.11648/j.sjedu.20190703.12. </a:t>
            </a:r>
          </a:p>
          <a:p>
            <a:r>
              <a:rPr lang="en-US" dirty="0"/>
              <a:t>Kaufman, P., &amp; Feldman, K. A. (2004). Forming Identities in College: A Sociological </a:t>
            </a:r>
            <a:r>
              <a:rPr lang="en-US" dirty="0" err="1"/>
              <a:t>Approach.</a:t>
            </a:r>
            <a:r>
              <a:rPr lang="en-US" i="1" dirty="0" err="1"/>
              <a:t>Research</a:t>
            </a:r>
            <a:r>
              <a:rPr lang="en-US" i="1" dirty="0"/>
              <a:t> in Higher Education</a:t>
            </a:r>
            <a:r>
              <a:rPr lang="en-US" dirty="0"/>
              <a:t> 45(5), 463–496. </a:t>
            </a:r>
            <a:r>
              <a:rPr lang="en-US" dirty="0" err="1"/>
              <a:t>doi</a:t>
            </a:r>
            <a:r>
              <a:rPr lang="en-US" dirty="0"/>
              <a:t>: </a:t>
            </a:r>
            <a:r>
              <a:rPr lang="en-US" u="sng" dirty="0">
                <a:hlinkClick r:id="rId2"/>
              </a:rPr>
              <a:t>https://doi.org/10.1023/B:RIHE.0000032325.56126.29</a:t>
            </a:r>
            <a:endParaRPr lang="en-US" dirty="0"/>
          </a:p>
          <a:p>
            <a:r>
              <a:rPr lang="en-US" dirty="0"/>
              <a:t>Kim, J. J. (2019). </a:t>
            </a:r>
            <a:r>
              <a:rPr lang="en-US" dirty="0" err="1"/>
              <a:t>Conceptualising</a:t>
            </a:r>
            <a:r>
              <a:rPr lang="en-US" dirty="0"/>
              <a:t> global competence: situating cosmopolitan student identities within </a:t>
            </a:r>
            <a:r>
              <a:rPr lang="en-US" dirty="0" err="1"/>
              <a:t>internationalising</a:t>
            </a:r>
            <a:r>
              <a:rPr lang="en-US" dirty="0"/>
              <a:t> South Korean Universities. </a:t>
            </a:r>
            <a:r>
              <a:rPr lang="en-US" i="1" dirty="0" err="1"/>
              <a:t>Globalisation</a:t>
            </a:r>
            <a:r>
              <a:rPr lang="en-US" i="1" dirty="0"/>
              <a:t>, Societies and 	Education</a:t>
            </a:r>
            <a:r>
              <a:rPr lang="en-US" dirty="0"/>
              <a:t>, </a:t>
            </a:r>
            <a:r>
              <a:rPr lang="en-US" i="1" dirty="0"/>
              <a:t>17</a:t>
            </a:r>
            <a:r>
              <a:rPr lang="en-US" dirty="0"/>
              <a:t>(5), 622-637. </a:t>
            </a:r>
            <a:r>
              <a:rPr lang="en-US" dirty="0" err="1"/>
              <a:t>doi</a:t>
            </a:r>
            <a:r>
              <a:rPr lang="en-US" dirty="0"/>
              <a:t>: 10.1080/14767724.2019.1653755.</a:t>
            </a:r>
          </a:p>
          <a:p>
            <a:r>
              <a:rPr lang="en-US" dirty="0"/>
              <a:t>Liu, W. D., &amp; Dunford, M. (2016). Inclusive globalization: unpacking China's Belt and Road 	Initiative. </a:t>
            </a:r>
            <a:r>
              <a:rPr lang="en-US" i="1" dirty="0"/>
              <a:t>Area Development and Policy, 1</a:t>
            </a:r>
            <a:r>
              <a:rPr lang="en-US" dirty="0"/>
              <a:t>(3), 323-340. </a:t>
            </a:r>
            <a:r>
              <a:rPr lang="en-US" dirty="0" err="1"/>
              <a:t>doi</a:t>
            </a:r>
            <a:r>
              <a:rPr lang="en-US" dirty="0"/>
              <a:t>: 0.1080/23792949.2016.1232598 </a:t>
            </a:r>
          </a:p>
          <a:p>
            <a:r>
              <a:rPr lang="en-US" dirty="0"/>
              <a:t> </a:t>
            </a:r>
            <a:r>
              <a:rPr lang="en-US" dirty="0" err="1"/>
              <a:t>Lomer</a:t>
            </a:r>
            <a:r>
              <a:rPr lang="en-US" dirty="0"/>
              <a:t>, S. (2018). UK policy discourses and international student mobility: the deterrence and subjectification of international students. </a:t>
            </a:r>
            <a:r>
              <a:rPr lang="en-US" i="1" dirty="0" err="1"/>
              <a:t>Globalisation</a:t>
            </a:r>
            <a:r>
              <a:rPr lang="en-US" i="1" dirty="0"/>
              <a:t>, Societies and Education, 16</a:t>
            </a:r>
            <a:r>
              <a:rPr lang="en-US" dirty="0"/>
              <a:t>(3), 308-324. </a:t>
            </a:r>
            <a:r>
              <a:rPr lang="en-US" dirty="0" err="1"/>
              <a:t>doi</a:t>
            </a:r>
            <a:r>
              <a:rPr lang="en-US" dirty="0"/>
              <a:t>: 10.1080/14767724.2017.1414584 </a:t>
            </a:r>
          </a:p>
          <a:p>
            <a:r>
              <a:rPr lang="en-US" dirty="0"/>
              <a:t>Madge, C., Raghuram, P., &amp; </a:t>
            </a:r>
            <a:r>
              <a:rPr lang="en-US" dirty="0" err="1"/>
              <a:t>Noxolo</a:t>
            </a:r>
            <a:r>
              <a:rPr lang="en-US" dirty="0"/>
              <a:t>, P. (2009). Engaged Pedagogy and Responsibility: A Postcolonial Analysis of International Students. </a:t>
            </a:r>
            <a:r>
              <a:rPr lang="en-US" i="1" dirty="0" err="1"/>
              <a:t>Geoforum</a:t>
            </a:r>
            <a:r>
              <a:rPr lang="en-US" i="1" dirty="0"/>
              <a:t>; Journal of Physical, Human, and Regional Geosciences</a:t>
            </a:r>
            <a:r>
              <a:rPr lang="en-US" dirty="0"/>
              <a:t>, 40(1), 34–45. </a:t>
            </a:r>
            <a:r>
              <a:rPr lang="en-US" dirty="0" err="1"/>
              <a:t>doi</a:t>
            </a:r>
            <a:r>
              <a:rPr lang="en-US" dirty="0"/>
              <a:t>: </a:t>
            </a:r>
            <a:r>
              <a:rPr lang="en-US" u="sng" dirty="0">
                <a:hlinkClick r:id="rId3"/>
              </a:rPr>
              <a:t>https://doi.org/10.1016/j.geoforum.2008.01.008</a:t>
            </a:r>
            <a:r>
              <a:rPr lang="en-US" dirty="0"/>
              <a:t>.</a:t>
            </a:r>
          </a:p>
          <a:p>
            <a:r>
              <a:rPr lang="en-US" dirty="0"/>
              <a:t>Ministry of Education. (2018, April 1). Reports. Retrieved October 10, 2019, from 	</a:t>
            </a:r>
            <a:r>
              <a:rPr lang="en-US" u="sng" dirty="0">
                <a:hlinkClick r:id="rId4"/>
              </a:rPr>
              <a:t>http://en.moe.gov.cn/documents/reports/201901/t20190115_367019.html</a:t>
            </a:r>
            <a:r>
              <a:rPr lang="en-US" dirty="0"/>
              <a:t>.</a:t>
            </a:r>
          </a:p>
          <a:p>
            <a:r>
              <a:rPr lang="en-US" dirty="0"/>
              <a:t>Ministry of Education. (2019, April 18.). Reports. Retrieved October 10, 2019, from 	</a:t>
            </a:r>
            <a:r>
              <a:rPr lang="en-US" u="sng" dirty="0">
                <a:hlinkClick r:id="rId5"/>
              </a:rPr>
              <a:t>http://en.moe.gov.cn/documents/reports/201904/t20190418_378692.html</a:t>
            </a:r>
            <a:r>
              <a:rPr lang="en-US" dirty="0"/>
              <a:t>.</a:t>
            </a:r>
          </a:p>
          <a:p>
            <a:r>
              <a:rPr lang="en-US" dirty="0" err="1"/>
              <a:t>Moskal</a:t>
            </a:r>
            <a:r>
              <a:rPr lang="en-US" dirty="0"/>
              <a:t>, M., &amp; </a:t>
            </a:r>
            <a:r>
              <a:rPr lang="en-US" dirty="0" err="1"/>
              <a:t>Schweisfurth</a:t>
            </a:r>
            <a:r>
              <a:rPr lang="en-US" dirty="0"/>
              <a:t>, M. (2018). Learning, using and exchanging global competence in 	the context of international postgraduate mobility. </a:t>
            </a:r>
            <a:r>
              <a:rPr lang="en-US" i="1" dirty="0" err="1"/>
              <a:t>Globalisation</a:t>
            </a:r>
            <a:r>
              <a:rPr lang="en-US" i="1" dirty="0"/>
              <a:t>, Societies and Education,</a:t>
            </a:r>
            <a:r>
              <a:rPr lang="en-US" dirty="0"/>
              <a:t> </a:t>
            </a:r>
            <a:r>
              <a:rPr lang="en-US" i="1" dirty="0"/>
              <a:t>16</a:t>
            </a:r>
            <a:r>
              <a:rPr lang="en-US" dirty="0"/>
              <a:t>(1), 93-105. </a:t>
            </a:r>
            <a:r>
              <a:rPr lang="en-US" dirty="0" err="1"/>
              <a:t>doi</a:t>
            </a:r>
            <a:r>
              <a:rPr lang="en-US" dirty="0"/>
              <a:t>: 10.1080/14767724.2017.1387768 </a:t>
            </a:r>
          </a:p>
          <a:p>
            <a:r>
              <a:rPr lang="en-US" dirty="0"/>
              <a:t> Peters, M. A. (2019). China’s belt and road initiative: Reshaping global higher education. </a:t>
            </a:r>
            <a:r>
              <a:rPr lang="en-US" i="1" dirty="0"/>
              <a:t>Educational Philosophy and Theory</a:t>
            </a:r>
            <a:r>
              <a:rPr lang="en-US" dirty="0"/>
              <a:t>, </a:t>
            </a:r>
            <a:r>
              <a:rPr lang="en-US" i="1" dirty="0"/>
              <a:t>52</a:t>
            </a:r>
            <a:r>
              <a:rPr lang="en-US" dirty="0"/>
              <a:t>(6), 586-592 </a:t>
            </a:r>
            <a:r>
              <a:rPr lang="en-US" dirty="0" err="1"/>
              <a:t>doi</a:t>
            </a:r>
            <a:r>
              <a:rPr lang="en-US" dirty="0"/>
              <a:t>: 	10.1080/00131857.2019.1615174.  </a:t>
            </a:r>
          </a:p>
          <a:p>
            <a:r>
              <a:rPr lang="en-US" dirty="0"/>
              <a:t>Qu, Z. (2018). On Further Promoting Cooperation and Development of Education Among 	Countries Along the Belt and Road. In W. Liu (Ed.). </a:t>
            </a:r>
            <a:r>
              <a:rPr lang="en-US" i="1" dirty="0"/>
              <a:t>China’s Belt and Road Initiatives 	</a:t>
            </a:r>
            <a:r>
              <a:rPr lang="en-US" dirty="0"/>
              <a:t>(pp.141-155). Shanghai: Shanghai Jiao Tong University Press and Springer Nature 	Singapore </a:t>
            </a:r>
            <a:r>
              <a:rPr lang="en-US" dirty="0" err="1"/>
              <a:t>pte.</a:t>
            </a:r>
            <a:r>
              <a:rPr lang="en-US" dirty="0"/>
              <a:t> Ltd. </a:t>
            </a:r>
          </a:p>
          <a:p>
            <a:endParaRPr lang="en-US" dirty="0"/>
          </a:p>
          <a:p>
            <a:endParaRPr lang="en-US" dirty="0"/>
          </a:p>
        </p:txBody>
      </p:sp>
    </p:spTree>
    <p:extLst>
      <p:ext uri="{BB962C8B-B14F-4D97-AF65-F5344CB8AC3E}">
        <p14:creationId xmlns:p14="http://schemas.microsoft.com/office/powerpoint/2010/main" val="1916377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770CC-B1CD-1B49-A3C6-7632DB29A047}"/>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822B9534-9C64-2C43-8369-7570369AEE57}"/>
              </a:ext>
            </a:extLst>
          </p:cNvPr>
          <p:cNvSpPr>
            <a:spLocks noGrp="1"/>
          </p:cNvSpPr>
          <p:nvPr>
            <p:ph idx="1"/>
          </p:nvPr>
        </p:nvSpPr>
        <p:spPr>
          <a:xfrm>
            <a:off x="0" y="1955409"/>
            <a:ext cx="9101797" cy="4902590"/>
          </a:xfrm>
        </p:spPr>
        <p:txBody>
          <a:bodyPr>
            <a:normAutofit/>
          </a:bodyPr>
          <a:lstStyle/>
          <a:p>
            <a:r>
              <a:rPr lang="en-US" dirty="0"/>
              <a:t>The Belt and Road Initiative (BRI) also known as One Belt, One Road was announced in 2013 by the Chinese government in reference to both the Silk Road Economic Belt and 21</a:t>
            </a:r>
            <a:r>
              <a:rPr lang="en-US" baseline="30000" dirty="0"/>
              <a:t>st</a:t>
            </a:r>
            <a:r>
              <a:rPr lang="en-US" dirty="0"/>
              <a:t>-Century Maritime Silk Road. </a:t>
            </a:r>
          </a:p>
          <a:p>
            <a:r>
              <a:rPr lang="en-US" dirty="0"/>
              <a:t>Much has been said about this initiative:</a:t>
            </a:r>
          </a:p>
          <a:p>
            <a:pPr lvl="1"/>
            <a:r>
              <a:rPr lang="en-US" dirty="0"/>
              <a:t> Part of Beijing’s  “Go Global” strategy </a:t>
            </a:r>
          </a:p>
          <a:p>
            <a:pPr lvl="1"/>
            <a:r>
              <a:rPr lang="en-US" dirty="0"/>
              <a:t>“China’s response to challenges and opportunities of tomorrow” (Visvizi et al., 2019, p. 2), </a:t>
            </a:r>
          </a:p>
          <a:p>
            <a:pPr lvl="1"/>
            <a:r>
              <a:rPr lang="en-US" dirty="0"/>
              <a:t> “In part a reflection of China’s emergence as a major economic power, a driver of global economic growth and a catalyst of regional economic integration” (Liu &amp; Dunford, 2016, p. 326 )</a:t>
            </a:r>
          </a:p>
          <a:p>
            <a:pPr lvl="1"/>
            <a:r>
              <a:rPr lang="en-US" dirty="0"/>
              <a:t>An essential part of the foreign policy that will allow for the realization of the “Chinese dream” (Aoyama, 2016, p. 20).</a:t>
            </a:r>
          </a:p>
        </p:txBody>
      </p:sp>
      <p:pic>
        <p:nvPicPr>
          <p:cNvPr id="7" name="Picture 6">
            <a:extLst>
              <a:ext uri="{FF2B5EF4-FFF2-40B4-BE49-F238E27FC236}">
                <a16:creationId xmlns:a16="http://schemas.microsoft.com/office/drawing/2014/main" id="{640B7C12-6084-8543-B8FD-9A7DE0198D1A}"/>
              </a:ext>
            </a:extLst>
          </p:cNvPr>
          <p:cNvPicPr>
            <a:picLocks noChangeAspect="1"/>
          </p:cNvPicPr>
          <p:nvPr/>
        </p:nvPicPr>
        <p:blipFill>
          <a:blip r:embed="rId2"/>
          <a:stretch>
            <a:fillRect/>
          </a:stretch>
        </p:blipFill>
        <p:spPr>
          <a:xfrm>
            <a:off x="9200828" y="2891301"/>
            <a:ext cx="2811028" cy="1905782"/>
          </a:xfrm>
          <a:prstGeom prst="rect">
            <a:avLst/>
          </a:prstGeom>
        </p:spPr>
      </p:pic>
    </p:spTree>
    <p:extLst>
      <p:ext uri="{BB962C8B-B14F-4D97-AF65-F5344CB8AC3E}">
        <p14:creationId xmlns:p14="http://schemas.microsoft.com/office/powerpoint/2010/main" val="2393723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BD25D-325E-5A43-8A46-4032B38FE3C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C7C2F28-33AF-B44E-BCC3-1E23BA0D3E7C}"/>
              </a:ext>
            </a:extLst>
          </p:cNvPr>
          <p:cNvSpPr>
            <a:spLocks noGrp="1"/>
          </p:cNvSpPr>
          <p:nvPr>
            <p:ph idx="1"/>
          </p:nvPr>
        </p:nvSpPr>
        <p:spPr>
          <a:xfrm>
            <a:off x="581192" y="2180496"/>
            <a:ext cx="11254250" cy="4548108"/>
          </a:xfrm>
        </p:spPr>
        <p:txBody>
          <a:bodyPr>
            <a:normAutofit fontScale="85000" lnSpcReduction="10000"/>
          </a:bodyPr>
          <a:lstStyle/>
          <a:p>
            <a:r>
              <a:rPr lang="en-US" dirty="0"/>
              <a:t>Rosenthal, D., Russell, J., &amp; Thomson, G. (2006). </a:t>
            </a:r>
            <a:r>
              <a:rPr lang="en-US" i="1" dirty="0"/>
              <a:t>A Growing Experience: The Health and Well-	Being of International Students at the University of Melbourne</a:t>
            </a:r>
            <a:r>
              <a:rPr lang="en-US" dirty="0"/>
              <a:t>. Melbourne: Key Centre for Women’s Health in Society, University of Melbourne. </a:t>
            </a:r>
          </a:p>
          <a:p>
            <a:r>
              <a:rPr lang="en-US" dirty="0"/>
              <a:t>Schultz, L. (2007). Educating for global citizenship. </a:t>
            </a:r>
            <a:r>
              <a:rPr lang="en-US" i="1" dirty="0"/>
              <a:t>The Alberta Journal of Educational 	Research, 5</a:t>
            </a:r>
            <a:r>
              <a:rPr lang="en-US" dirty="0"/>
              <a:t>(3), 248–258.</a:t>
            </a:r>
          </a:p>
          <a:p>
            <a:r>
              <a:rPr lang="en-US" dirty="0"/>
              <a:t>The CPC Central Committee and the State Council issued the "Opinions on the work of the opening-up of education in the new era". (n.d.). Retrieved March 1, 2020, from 	</a:t>
            </a:r>
            <a:r>
              <a:rPr lang="en-US" u="sng" dirty="0">
                <a:hlinkClick r:id="rId2"/>
              </a:rPr>
              <a:t>https://internationaleducation.gov.au/International-network/china/PolicyUpdates-</a:t>
            </a:r>
            <a:r>
              <a:rPr lang="en-US" dirty="0"/>
              <a:t>	China/Documents/Opinions on the work of the opening-up of education in the new era -English </a:t>
            </a:r>
            <a:r>
              <a:rPr lang="en-US" dirty="0" err="1"/>
              <a:t>translation.pdf</a:t>
            </a:r>
            <a:endParaRPr lang="en-US" dirty="0"/>
          </a:p>
          <a:p>
            <a:r>
              <a:rPr lang="en-US" dirty="0" err="1"/>
              <a:t>Visizi</a:t>
            </a:r>
            <a:r>
              <a:rPr lang="en-US" dirty="0"/>
              <a:t>, A., </a:t>
            </a:r>
            <a:r>
              <a:rPr lang="en-US" dirty="0" err="1"/>
              <a:t>Lytras</a:t>
            </a:r>
            <a:r>
              <a:rPr lang="en-US" dirty="0"/>
              <a:t>, M. D., &amp; Zhang, X. (2019). The Belt and Road Initiative: Strategy, 	Collaboration, Innovation. In A. </a:t>
            </a:r>
            <a:r>
              <a:rPr lang="en-US" dirty="0" err="1"/>
              <a:t>Visvizi</a:t>
            </a:r>
            <a:r>
              <a:rPr lang="en-US" dirty="0"/>
              <a:t>, M. D. </a:t>
            </a:r>
            <a:r>
              <a:rPr lang="en-US" dirty="0" err="1"/>
              <a:t>Lytras</a:t>
            </a:r>
            <a:r>
              <a:rPr lang="en-US" dirty="0"/>
              <a:t>, W. </a:t>
            </a:r>
            <a:r>
              <a:rPr lang="en-US" dirty="0" err="1"/>
              <a:t>Alhalabi</a:t>
            </a:r>
            <a:r>
              <a:rPr lang="en-US" dirty="0"/>
              <a:t>, &amp; X. Zhang (Eds.). </a:t>
            </a:r>
            <a:r>
              <a:rPr lang="en-US" i="1" dirty="0"/>
              <a:t>THE NEW SILK ROAD LEADS THROUGH THE ARAB PENINSULA: MASTERING GLOBAL BUSINESS AND INNOVATION </a:t>
            </a:r>
            <a:r>
              <a:rPr lang="en-US" dirty="0"/>
              <a:t>(pp. 1–14). Bingley, UK: Emerald Publishing Limited.</a:t>
            </a:r>
          </a:p>
          <a:p>
            <a:r>
              <a:rPr lang="en-US" dirty="0"/>
              <a:t>Wen, W. (2018). Inbound international student policies in China: a historical perspective, </a:t>
            </a:r>
            <a:r>
              <a:rPr lang="en-US" i="1" dirty="0"/>
              <a:t>Asian Education and Development Studies, </a:t>
            </a:r>
            <a:r>
              <a:rPr lang="en-US" dirty="0"/>
              <a:t>7(2), 174-183. </a:t>
            </a:r>
            <a:r>
              <a:rPr lang="en-US" dirty="0" err="1"/>
              <a:t>doi</a:t>
            </a:r>
            <a:r>
              <a:rPr lang="en-US" dirty="0"/>
              <a:t>:  </a:t>
            </a:r>
            <a:r>
              <a:rPr lang="en-US" u="sng" dirty="0">
                <a:hlinkClick r:id="rId3"/>
              </a:rPr>
              <a:t>https://doi.org/10.1108/AEDS-	09-	2017-0097</a:t>
            </a:r>
            <a:r>
              <a:rPr lang="en-US" dirty="0"/>
              <a:t>.</a:t>
            </a:r>
          </a:p>
          <a:p>
            <a:r>
              <a:rPr lang="en-US" dirty="0"/>
              <a:t>Yan, Y., Tan, H. Y., Li, W. Q., &amp; Yi, Z. Y. (2019). Research on the Education of International Students from ASEAN to China under the Perspective of “Belt and Road”. </a:t>
            </a:r>
            <a:r>
              <a:rPr lang="en-US" i="1" dirty="0"/>
              <a:t>2019 3rd 	International Conference on Economics, Management Engineering and Education 	Technology (ICEMEET 2019), </a:t>
            </a:r>
            <a:r>
              <a:rPr lang="en-US" dirty="0"/>
              <a:t>1752-1757. </a:t>
            </a:r>
            <a:r>
              <a:rPr lang="en-US" dirty="0" err="1"/>
              <a:t>doi</a:t>
            </a:r>
            <a:r>
              <a:rPr lang="en-US" dirty="0"/>
              <a:t>: 10.25236/icemeet.2019.358 </a:t>
            </a:r>
          </a:p>
          <a:p>
            <a:r>
              <a:rPr lang="en-US" dirty="0"/>
              <a:t>Zhang, Z. Z.,  &amp; Chen, Y. (2018). A study on the Path of Internationalization Transformation 	and Development of Higher Education Under the Strategy of “Belt and Road”. </a:t>
            </a:r>
            <a:r>
              <a:rPr lang="en-US" i="1" dirty="0"/>
              <a:t>Educational Sciences: Theory &amp; Practice</a:t>
            </a:r>
            <a:r>
              <a:rPr lang="en-US" dirty="0"/>
              <a:t>, 18(5), 2363-2372, </a:t>
            </a:r>
            <a:r>
              <a:rPr lang="en-US" dirty="0" err="1"/>
              <a:t>doi</a:t>
            </a:r>
            <a:r>
              <a:rPr lang="en-US" dirty="0"/>
              <a:t>:</a:t>
            </a:r>
            <a:r>
              <a:rPr lang="en-US" b="1" dirty="0"/>
              <a:t> </a:t>
            </a:r>
            <a:r>
              <a:rPr lang="en-US" dirty="0"/>
              <a:t>10.12738/estp.2018.5.135. </a:t>
            </a:r>
          </a:p>
          <a:p>
            <a:pPr marL="0" indent="0">
              <a:buNone/>
            </a:pPr>
            <a:endParaRPr lang="en-US" dirty="0"/>
          </a:p>
          <a:p>
            <a:endParaRPr lang="en-US" dirty="0"/>
          </a:p>
        </p:txBody>
      </p:sp>
    </p:spTree>
    <p:extLst>
      <p:ext uri="{BB962C8B-B14F-4D97-AF65-F5344CB8AC3E}">
        <p14:creationId xmlns:p14="http://schemas.microsoft.com/office/powerpoint/2010/main" val="3687233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1E4DF-D0B2-B944-8240-1921DEB1D8D8}"/>
              </a:ext>
            </a:extLst>
          </p:cNvPr>
          <p:cNvSpPr>
            <a:spLocks noGrp="1"/>
          </p:cNvSpPr>
          <p:nvPr>
            <p:ph type="title"/>
          </p:nvPr>
        </p:nvSpPr>
        <p:spPr>
          <a:xfrm rot="10800000" flipH="1" flipV="1">
            <a:off x="7247705" y="5100398"/>
            <a:ext cx="3167590" cy="1450614"/>
          </a:xfrm>
        </p:spPr>
        <p:txBody>
          <a:bodyPr/>
          <a:lstStyle/>
          <a:p>
            <a:endParaRPr lang="en-US" dirty="0"/>
          </a:p>
        </p:txBody>
      </p:sp>
      <p:pic>
        <p:nvPicPr>
          <p:cNvPr id="4" name="Content Placeholder 3">
            <a:extLst>
              <a:ext uri="{FF2B5EF4-FFF2-40B4-BE49-F238E27FC236}">
                <a16:creationId xmlns:a16="http://schemas.microsoft.com/office/drawing/2014/main" id="{05D80E4E-F534-AE48-BD9D-2D7CB0F96ACE}"/>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7165" y="1964987"/>
            <a:ext cx="8210145" cy="4586026"/>
          </a:xfrm>
          <a:prstGeom prst="rect">
            <a:avLst/>
          </a:prstGeom>
          <a:noFill/>
          <a:ln>
            <a:noFill/>
          </a:ln>
        </p:spPr>
      </p:pic>
      <p:sp>
        <p:nvSpPr>
          <p:cNvPr id="5" name="TextBox 4">
            <a:extLst>
              <a:ext uri="{FF2B5EF4-FFF2-40B4-BE49-F238E27FC236}">
                <a16:creationId xmlns:a16="http://schemas.microsoft.com/office/drawing/2014/main" id="{35BE0BFC-FAE9-4F44-B660-B8F465326D0C}"/>
              </a:ext>
            </a:extLst>
          </p:cNvPr>
          <p:cNvSpPr txBox="1"/>
          <p:nvPr/>
        </p:nvSpPr>
        <p:spPr>
          <a:xfrm>
            <a:off x="1887165" y="778213"/>
            <a:ext cx="5360540" cy="646331"/>
          </a:xfrm>
          <a:prstGeom prst="rect">
            <a:avLst/>
          </a:prstGeom>
          <a:noFill/>
        </p:spPr>
        <p:txBody>
          <a:bodyPr wrap="square" rtlCol="0">
            <a:spAutoFit/>
          </a:bodyPr>
          <a:lstStyle/>
          <a:p>
            <a:r>
              <a:rPr lang="en-US" sz="3600" dirty="0">
                <a:solidFill>
                  <a:srgbClr val="0070C0"/>
                </a:solidFill>
                <a:latin typeface="Bangla Sangam MN" panose="02000000000000000000" pitchFamily="2" charset="0"/>
                <a:cs typeface="Bangla Sangam MN" panose="02000000000000000000" pitchFamily="2" charset="0"/>
              </a:rPr>
              <a:t>The Five Parts of the BRI</a:t>
            </a:r>
          </a:p>
        </p:txBody>
      </p:sp>
      <p:cxnSp>
        <p:nvCxnSpPr>
          <p:cNvPr id="8" name="Straight Arrow Connector 7">
            <a:extLst>
              <a:ext uri="{FF2B5EF4-FFF2-40B4-BE49-F238E27FC236}">
                <a16:creationId xmlns:a16="http://schemas.microsoft.com/office/drawing/2014/main" id="{70032DB3-2D32-2844-BE24-A582324A5D14}"/>
              </a:ext>
            </a:extLst>
          </p:cNvPr>
          <p:cNvCxnSpPr/>
          <p:nvPr/>
        </p:nvCxnSpPr>
        <p:spPr>
          <a:xfrm>
            <a:off x="3843580" y="2076773"/>
            <a:ext cx="1022888" cy="3874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840C052-B34E-254C-BA9F-CACA5574A081}"/>
              </a:ext>
            </a:extLst>
          </p:cNvPr>
          <p:cNvSpPr txBox="1"/>
          <p:nvPr/>
        </p:nvSpPr>
        <p:spPr>
          <a:xfrm>
            <a:off x="2386739" y="1704814"/>
            <a:ext cx="1751308" cy="646331"/>
          </a:xfrm>
          <a:prstGeom prst="rect">
            <a:avLst/>
          </a:prstGeom>
          <a:noFill/>
        </p:spPr>
        <p:txBody>
          <a:bodyPr wrap="square" rtlCol="0">
            <a:spAutoFit/>
          </a:bodyPr>
          <a:lstStyle/>
          <a:p>
            <a:r>
              <a:rPr lang="en-US" b="1" dirty="0">
                <a:solidFill>
                  <a:schemeClr val="accent6"/>
                </a:solidFill>
              </a:rPr>
              <a:t>This is where I am looking </a:t>
            </a:r>
          </a:p>
        </p:txBody>
      </p:sp>
    </p:spTree>
    <p:extLst>
      <p:ext uri="{BB962C8B-B14F-4D97-AF65-F5344CB8AC3E}">
        <p14:creationId xmlns:p14="http://schemas.microsoft.com/office/powerpoint/2010/main" val="537297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90DE5-6A5E-0946-B256-F08951892289}"/>
              </a:ext>
            </a:extLst>
          </p:cNvPr>
          <p:cNvSpPr>
            <a:spLocks noGrp="1"/>
          </p:cNvSpPr>
          <p:nvPr>
            <p:ph type="title"/>
          </p:nvPr>
        </p:nvSpPr>
        <p:spPr>
          <a:xfrm>
            <a:off x="581192" y="702156"/>
            <a:ext cx="10566706" cy="760885"/>
          </a:xfrm>
        </p:spPr>
        <p:txBody>
          <a:bodyPr/>
          <a:lstStyle/>
          <a:p>
            <a:pPr algn="ctr"/>
            <a:r>
              <a:rPr lang="en-US" dirty="0"/>
              <a:t>BRI as a form of educational development</a:t>
            </a:r>
          </a:p>
        </p:txBody>
      </p:sp>
      <p:sp>
        <p:nvSpPr>
          <p:cNvPr id="4" name="Content Placeholder 3">
            <a:extLst>
              <a:ext uri="{FF2B5EF4-FFF2-40B4-BE49-F238E27FC236}">
                <a16:creationId xmlns:a16="http://schemas.microsoft.com/office/drawing/2014/main" id="{BD65A82F-EB82-434B-B4DD-3E34424C9A0D}"/>
              </a:ext>
            </a:extLst>
          </p:cNvPr>
          <p:cNvSpPr>
            <a:spLocks noGrp="1"/>
          </p:cNvSpPr>
          <p:nvPr>
            <p:ph idx="1"/>
          </p:nvPr>
        </p:nvSpPr>
        <p:spPr>
          <a:xfrm>
            <a:off x="778213" y="1984444"/>
            <a:ext cx="7470842" cy="3554208"/>
          </a:xfrm>
          <a:prstGeom prst="triangle">
            <a:avLst/>
          </a:prstGeom>
          <a:solidFill>
            <a:srgbClr val="EB53E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dirty="0"/>
              <a:t>Knowledge economy</a:t>
            </a:r>
          </a:p>
          <a:p>
            <a:pPr algn="ctr"/>
            <a:r>
              <a:rPr lang="en-US" dirty="0"/>
              <a:t>People to people bonds</a:t>
            </a:r>
          </a:p>
          <a:p>
            <a:pPr algn="ctr"/>
            <a:r>
              <a:rPr lang="en-US" dirty="0"/>
              <a:t>“Community of shared future for mankind”/“a community of common destiny”</a:t>
            </a:r>
          </a:p>
          <a:p>
            <a:endParaRPr lang="en-US" dirty="0"/>
          </a:p>
        </p:txBody>
      </p:sp>
      <p:sp>
        <p:nvSpPr>
          <p:cNvPr id="5" name="TextBox 4">
            <a:extLst>
              <a:ext uri="{FF2B5EF4-FFF2-40B4-BE49-F238E27FC236}">
                <a16:creationId xmlns:a16="http://schemas.microsoft.com/office/drawing/2014/main" id="{E99038E8-C58D-5F42-B93E-2BC5D9E7D708}"/>
              </a:ext>
            </a:extLst>
          </p:cNvPr>
          <p:cNvSpPr txBox="1"/>
          <p:nvPr/>
        </p:nvSpPr>
        <p:spPr>
          <a:xfrm>
            <a:off x="3404682" y="1792757"/>
            <a:ext cx="4015022" cy="707886"/>
          </a:xfrm>
          <a:prstGeom prst="rect">
            <a:avLst/>
          </a:prstGeom>
          <a:noFill/>
        </p:spPr>
        <p:txBody>
          <a:bodyPr wrap="square" rtlCol="0">
            <a:spAutoFit/>
          </a:bodyPr>
          <a:lstStyle/>
          <a:p>
            <a:r>
              <a:rPr lang="en-US" sz="4000" dirty="0"/>
              <a:t>Education</a:t>
            </a:r>
          </a:p>
        </p:txBody>
      </p:sp>
      <p:sp>
        <p:nvSpPr>
          <p:cNvPr id="6" name="TextBox 5">
            <a:extLst>
              <a:ext uri="{FF2B5EF4-FFF2-40B4-BE49-F238E27FC236}">
                <a16:creationId xmlns:a16="http://schemas.microsoft.com/office/drawing/2014/main" id="{282DBD64-F137-7C45-A3A3-86D5AC7096BD}"/>
              </a:ext>
            </a:extLst>
          </p:cNvPr>
          <p:cNvSpPr txBox="1"/>
          <p:nvPr/>
        </p:nvSpPr>
        <p:spPr>
          <a:xfrm>
            <a:off x="287382" y="5538652"/>
            <a:ext cx="1985554" cy="707886"/>
          </a:xfrm>
          <a:prstGeom prst="rect">
            <a:avLst/>
          </a:prstGeom>
          <a:noFill/>
        </p:spPr>
        <p:txBody>
          <a:bodyPr wrap="square" rtlCol="0">
            <a:spAutoFit/>
          </a:bodyPr>
          <a:lstStyle/>
          <a:p>
            <a:r>
              <a:rPr lang="en-US" sz="4000" dirty="0"/>
              <a:t>BRI</a:t>
            </a:r>
          </a:p>
        </p:txBody>
      </p:sp>
      <p:sp>
        <p:nvSpPr>
          <p:cNvPr id="7" name="TextBox 6">
            <a:extLst>
              <a:ext uri="{FF2B5EF4-FFF2-40B4-BE49-F238E27FC236}">
                <a16:creationId xmlns:a16="http://schemas.microsoft.com/office/drawing/2014/main" id="{210E8400-DFC7-C040-96EF-2547CE64D39E}"/>
              </a:ext>
            </a:extLst>
          </p:cNvPr>
          <p:cNvSpPr txBox="1"/>
          <p:nvPr/>
        </p:nvSpPr>
        <p:spPr>
          <a:xfrm>
            <a:off x="6361889" y="5538652"/>
            <a:ext cx="3754877" cy="707886"/>
          </a:xfrm>
          <a:prstGeom prst="rect">
            <a:avLst/>
          </a:prstGeom>
          <a:noFill/>
        </p:spPr>
        <p:txBody>
          <a:bodyPr wrap="square" rtlCol="0">
            <a:spAutoFit/>
          </a:bodyPr>
          <a:lstStyle/>
          <a:p>
            <a:r>
              <a:rPr lang="en-US" sz="4000" dirty="0"/>
              <a:t>Chinese Dream</a:t>
            </a:r>
          </a:p>
        </p:txBody>
      </p:sp>
      <p:sp>
        <p:nvSpPr>
          <p:cNvPr id="3" name="TextBox 2">
            <a:extLst>
              <a:ext uri="{FF2B5EF4-FFF2-40B4-BE49-F238E27FC236}">
                <a16:creationId xmlns:a16="http://schemas.microsoft.com/office/drawing/2014/main" id="{BD4DDC40-92F8-A94C-8432-FD67BC2FF1A8}"/>
              </a:ext>
            </a:extLst>
          </p:cNvPr>
          <p:cNvSpPr txBox="1"/>
          <p:nvPr/>
        </p:nvSpPr>
        <p:spPr>
          <a:xfrm>
            <a:off x="7419705" y="1792758"/>
            <a:ext cx="4681934" cy="3139321"/>
          </a:xfrm>
          <a:prstGeom prst="rect">
            <a:avLst/>
          </a:prstGeom>
          <a:noFill/>
        </p:spPr>
        <p:txBody>
          <a:bodyPr wrap="square" rtlCol="0">
            <a:spAutoFit/>
          </a:bodyPr>
          <a:lstStyle/>
          <a:p>
            <a:r>
              <a:rPr lang="en-US" dirty="0"/>
              <a:t>President Xi mentions that he lays particular emphasis on education and “that ‘education should go with the trend and, through frequent interaction and exchanges, promote awareness of all human knowledge and cultures as well as recognition of all nations’ struggles and visions in order to facilitate mutual-understanding among students of all countries’’ (Qu 2018, p.145). Education is also essential in creating people to people bond, or as Qu (2018) explains, the “intermingling of cultures” (p.147).</a:t>
            </a:r>
          </a:p>
        </p:txBody>
      </p:sp>
    </p:spTree>
    <p:extLst>
      <p:ext uri="{BB962C8B-B14F-4D97-AF65-F5344CB8AC3E}">
        <p14:creationId xmlns:p14="http://schemas.microsoft.com/office/powerpoint/2010/main" val="1587520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32155-5DA9-3746-ABEE-A426667F48C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CAABBD4-C04F-AA47-BA64-6B7B60D7D119}"/>
              </a:ext>
            </a:extLst>
          </p:cNvPr>
          <p:cNvSpPr>
            <a:spLocks noGrp="1"/>
          </p:cNvSpPr>
          <p:nvPr>
            <p:ph idx="1"/>
          </p:nvPr>
        </p:nvSpPr>
        <p:spPr>
          <a:xfrm>
            <a:off x="581192" y="241540"/>
            <a:ext cx="11029615" cy="5617260"/>
          </a:xfrm>
        </p:spPr>
        <p:txBody>
          <a:bodyPr/>
          <a:lstStyle/>
          <a:p>
            <a:r>
              <a:rPr lang="en-US" sz="2400" dirty="0">
                <a:solidFill>
                  <a:schemeClr val="accent1"/>
                </a:solidFill>
              </a:rPr>
              <a:t>These three concepts of people to people bonds, knowledge economy or cognitive economy and a “community of shared future for mankind” will play an especially important role in this research, as they can be deemed three of the foremost rhetoric associated with the BRI and higher education, as there is no better way to encourage all three of these concepts than in higher education. </a:t>
            </a:r>
          </a:p>
          <a:p>
            <a:pPr marL="0" indent="0">
              <a:buNone/>
            </a:pPr>
            <a:endParaRPr lang="en-US" dirty="0"/>
          </a:p>
        </p:txBody>
      </p:sp>
      <p:pic>
        <p:nvPicPr>
          <p:cNvPr id="5" name="Picture 4">
            <a:extLst>
              <a:ext uri="{FF2B5EF4-FFF2-40B4-BE49-F238E27FC236}">
                <a16:creationId xmlns:a16="http://schemas.microsoft.com/office/drawing/2014/main" id="{83993BC3-AA67-5645-97D7-A0411DEAC712}"/>
              </a:ext>
            </a:extLst>
          </p:cNvPr>
          <p:cNvPicPr>
            <a:picLocks noChangeAspect="1"/>
          </p:cNvPicPr>
          <p:nvPr/>
        </p:nvPicPr>
        <p:blipFill>
          <a:blip r:embed="rId2"/>
          <a:stretch>
            <a:fillRect/>
          </a:stretch>
        </p:blipFill>
        <p:spPr>
          <a:xfrm>
            <a:off x="4300867" y="4185816"/>
            <a:ext cx="3797300" cy="2133600"/>
          </a:xfrm>
          <a:prstGeom prst="rect">
            <a:avLst/>
          </a:prstGeom>
        </p:spPr>
      </p:pic>
    </p:spTree>
    <p:extLst>
      <p:ext uri="{BB962C8B-B14F-4D97-AF65-F5344CB8AC3E}">
        <p14:creationId xmlns:p14="http://schemas.microsoft.com/office/powerpoint/2010/main" val="1294415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82099-758D-5F46-9452-77CA5C8B0786}"/>
              </a:ext>
            </a:extLst>
          </p:cNvPr>
          <p:cNvSpPr>
            <a:spLocks noGrp="1"/>
          </p:cNvSpPr>
          <p:nvPr>
            <p:ph type="title"/>
          </p:nvPr>
        </p:nvSpPr>
        <p:spPr>
          <a:xfrm>
            <a:off x="1070042" y="702156"/>
            <a:ext cx="10540765" cy="604130"/>
          </a:xfrm>
        </p:spPr>
        <p:txBody>
          <a:bodyPr>
            <a:normAutofit fontScale="90000"/>
          </a:bodyPr>
          <a:lstStyle/>
          <a:p>
            <a:r>
              <a:rPr lang="en-US" dirty="0"/>
              <a:t>The internationalization of Chinese higher education</a:t>
            </a:r>
          </a:p>
        </p:txBody>
      </p:sp>
      <p:sp>
        <p:nvSpPr>
          <p:cNvPr id="3" name="Content Placeholder 2">
            <a:extLst>
              <a:ext uri="{FF2B5EF4-FFF2-40B4-BE49-F238E27FC236}">
                <a16:creationId xmlns:a16="http://schemas.microsoft.com/office/drawing/2014/main" id="{C72297B5-30AB-B341-9BAA-5F43FBA3BB0F}"/>
              </a:ext>
            </a:extLst>
          </p:cNvPr>
          <p:cNvSpPr>
            <a:spLocks noGrp="1"/>
          </p:cNvSpPr>
          <p:nvPr>
            <p:ph idx="1"/>
          </p:nvPr>
        </p:nvSpPr>
        <p:spPr>
          <a:xfrm>
            <a:off x="350197" y="2120630"/>
            <a:ext cx="11003604" cy="4056333"/>
          </a:xfrm>
        </p:spPr>
        <p:txBody>
          <a:bodyPr>
            <a:normAutofit fontScale="92500" lnSpcReduction="10000"/>
          </a:bodyPr>
          <a:lstStyle/>
          <a:p>
            <a:r>
              <a:rPr lang="en-US" dirty="0"/>
              <a:t>Known for being the largest exporter of international students, China has been transforming themselves into an importer of international students in recent years. </a:t>
            </a:r>
          </a:p>
          <a:p>
            <a:r>
              <a:rPr lang="en-US" dirty="0"/>
              <a:t>Wen (2017) states that, “the internationalization of higher education has become one of the major strategies countries utilize to educate young talents and yield world-class scientific outcomes” and in China’s case “there are at least four streams of ideologies/theories to explain the rationale of China’s inbound international student policies”</a:t>
            </a:r>
          </a:p>
          <a:p>
            <a:pPr lvl="1"/>
            <a:r>
              <a:rPr lang="en-US" dirty="0"/>
              <a:t>neo-liberalism </a:t>
            </a:r>
          </a:p>
          <a:p>
            <a:pPr lvl="1"/>
            <a:r>
              <a:rPr lang="en-US" dirty="0"/>
              <a:t>developmental-state thesis</a:t>
            </a:r>
          </a:p>
          <a:p>
            <a:pPr lvl="1"/>
            <a:r>
              <a:rPr lang="en-US" dirty="0"/>
              <a:t> the soft power approach </a:t>
            </a:r>
          </a:p>
          <a:p>
            <a:pPr lvl="1"/>
            <a:r>
              <a:rPr lang="en-US" dirty="0"/>
              <a:t> the cultural approach (p.175)</a:t>
            </a:r>
          </a:p>
          <a:p>
            <a:r>
              <a:rPr lang="en-US" dirty="0"/>
              <a:t>Wen (2017) goes on to address the BRI as part of that soft power approach as international education, student mobility, in particular more international students in China will allow for the advancement of both Chinese culture and wisdom in countries that make up the BRI as that will potentially “facilitate the connectivity of policy, infrastructure, trade, finance, and people (p.176). </a:t>
            </a:r>
          </a:p>
        </p:txBody>
      </p:sp>
    </p:spTree>
    <p:extLst>
      <p:ext uri="{BB962C8B-B14F-4D97-AF65-F5344CB8AC3E}">
        <p14:creationId xmlns:p14="http://schemas.microsoft.com/office/powerpoint/2010/main" val="4229457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F01C1-8201-F349-9F26-9E2EF7BCCD1D}"/>
              </a:ext>
            </a:extLst>
          </p:cNvPr>
          <p:cNvSpPr>
            <a:spLocks noGrp="1"/>
          </p:cNvSpPr>
          <p:nvPr>
            <p:ph type="title"/>
          </p:nvPr>
        </p:nvSpPr>
        <p:spPr/>
        <p:txBody>
          <a:bodyPr/>
          <a:lstStyle/>
          <a:p>
            <a:r>
              <a:rPr lang="en-US" dirty="0"/>
              <a:t>Statistics</a:t>
            </a:r>
          </a:p>
        </p:txBody>
      </p:sp>
      <p:sp>
        <p:nvSpPr>
          <p:cNvPr id="3" name="Content Placeholder 2">
            <a:extLst>
              <a:ext uri="{FF2B5EF4-FFF2-40B4-BE49-F238E27FC236}">
                <a16:creationId xmlns:a16="http://schemas.microsoft.com/office/drawing/2014/main" id="{516F9B2A-E78E-F94B-9346-1183B6783F91}"/>
              </a:ext>
            </a:extLst>
          </p:cNvPr>
          <p:cNvSpPr>
            <a:spLocks noGrp="1"/>
          </p:cNvSpPr>
          <p:nvPr>
            <p:ph idx="1"/>
          </p:nvPr>
        </p:nvSpPr>
        <p:spPr>
          <a:xfrm>
            <a:off x="175097" y="2120630"/>
            <a:ext cx="11789923" cy="4396902"/>
          </a:xfrm>
        </p:spPr>
        <p:txBody>
          <a:bodyPr>
            <a:normAutofit fontScale="70000" lnSpcReduction="20000"/>
          </a:bodyPr>
          <a:lstStyle/>
          <a:p>
            <a:pPr lvl="1"/>
            <a:r>
              <a:rPr lang="en-US" sz="1900" dirty="0"/>
              <a:t>By 2016</a:t>
            </a:r>
          </a:p>
          <a:p>
            <a:pPr lvl="2"/>
            <a:r>
              <a:rPr lang="en-US" sz="1700" dirty="0"/>
              <a:t>Four joint venture institutes</a:t>
            </a:r>
          </a:p>
          <a:p>
            <a:pPr lvl="2"/>
            <a:r>
              <a:rPr lang="en-US" sz="1700" dirty="0"/>
              <a:t>98 education projects in 14 different countries, most of which were BRI countries</a:t>
            </a:r>
          </a:p>
          <a:p>
            <a:pPr lvl="2"/>
            <a:r>
              <a:rPr lang="en-US" sz="1900" dirty="0"/>
              <a:t>134 Confucius Institutes had been established. </a:t>
            </a:r>
          </a:p>
          <a:p>
            <a:pPr lvl="1"/>
            <a:r>
              <a:rPr lang="en-US" sz="1900" dirty="0"/>
              <a:t>Also, when it came to Chinese Government Scholarships in the year of 2016, around 60% went to students who came from BRI countries. </a:t>
            </a:r>
          </a:p>
          <a:p>
            <a:pPr lvl="1"/>
            <a:r>
              <a:rPr lang="en-US" sz="1900" dirty="0"/>
              <a:t>MoE’s </a:t>
            </a:r>
            <a:r>
              <a:rPr lang="en-US" sz="1900" i="1" dirty="0"/>
              <a:t>Statistical Report on International Students in China for 2018</a:t>
            </a:r>
          </a:p>
          <a:p>
            <a:pPr lvl="2"/>
            <a:r>
              <a:rPr lang="en-US" sz="1900" dirty="0"/>
              <a:t> 492,185 international students of which: </a:t>
            </a:r>
          </a:p>
          <a:p>
            <a:pPr lvl="3"/>
            <a:r>
              <a:rPr lang="en-US" sz="1900" dirty="0"/>
              <a:t>59.95% came from Asia </a:t>
            </a:r>
          </a:p>
          <a:p>
            <a:pPr lvl="3"/>
            <a:r>
              <a:rPr lang="en-US" sz="1900" dirty="0"/>
              <a:t>16.57% from Africa</a:t>
            </a:r>
          </a:p>
          <a:p>
            <a:pPr lvl="3"/>
            <a:r>
              <a:rPr lang="en-US" sz="1900" dirty="0"/>
              <a:t>14.96% from Europe</a:t>
            </a:r>
          </a:p>
          <a:p>
            <a:pPr lvl="3"/>
            <a:r>
              <a:rPr lang="en-US" sz="1900" dirty="0"/>
              <a:t> 7.26% from America</a:t>
            </a:r>
          </a:p>
          <a:p>
            <a:pPr lvl="3"/>
            <a:r>
              <a:rPr lang="en-US" sz="1900" dirty="0"/>
              <a:t> and 1.27% from Oceania</a:t>
            </a:r>
          </a:p>
          <a:p>
            <a:pPr lvl="3"/>
            <a:endParaRPr lang="en-US" sz="1900" dirty="0"/>
          </a:p>
          <a:p>
            <a:pPr lvl="3"/>
            <a:endParaRPr lang="en-US" sz="2600" dirty="0">
              <a:solidFill>
                <a:schemeClr val="accent1">
                  <a:lumMod val="75000"/>
                  <a:lumOff val="25000"/>
                </a:schemeClr>
              </a:solidFill>
            </a:endParaRPr>
          </a:p>
          <a:p>
            <a:pPr marL="1008000" lvl="3" indent="0">
              <a:buNone/>
            </a:pPr>
            <a:r>
              <a:rPr lang="en-US" sz="2600" dirty="0">
                <a:solidFill>
                  <a:schemeClr val="accent1">
                    <a:lumMod val="75000"/>
                    <a:lumOff val="25000"/>
                  </a:schemeClr>
                </a:solidFill>
              </a:rPr>
              <a:t>-which marked a 1.62% increase in international students from 2017..   </a:t>
            </a:r>
          </a:p>
          <a:p>
            <a:pPr marL="1008000" lvl="3" indent="0">
              <a:buNone/>
            </a:pPr>
            <a:endParaRPr lang="en-US" sz="1900" dirty="0"/>
          </a:p>
          <a:p>
            <a:endParaRPr lang="en-US" dirty="0"/>
          </a:p>
        </p:txBody>
      </p:sp>
      <p:pic>
        <p:nvPicPr>
          <p:cNvPr id="5" name="Picture 4">
            <a:extLst>
              <a:ext uri="{FF2B5EF4-FFF2-40B4-BE49-F238E27FC236}">
                <a16:creationId xmlns:a16="http://schemas.microsoft.com/office/drawing/2014/main" id="{58F1338F-F1EF-6D4D-8B27-22C8F34AE32E}"/>
              </a:ext>
            </a:extLst>
          </p:cNvPr>
          <p:cNvPicPr>
            <a:picLocks noChangeAspect="1"/>
          </p:cNvPicPr>
          <p:nvPr/>
        </p:nvPicPr>
        <p:blipFill>
          <a:blip r:embed="rId2"/>
          <a:stretch>
            <a:fillRect/>
          </a:stretch>
        </p:blipFill>
        <p:spPr>
          <a:xfrm>
            <a:off x="7949614" y="3901050"/>
            <a:ext cx="3073400" cy="2235200"/>
          </a:xfrm>
          <a:prstGeom prst="rect">
            <a:avLst/>
          </a:prstGeom>
        </p:spPr>
      </p:pic>
    </p:spTree>
    <p:extLst>
      <p:ext uri="{BB962C8B-B14F-4D97-AF65-F5344CB8AC3E}">
        <p14:creationId xmlns:p14="http://schemas.microsoft.com/office/powerpoint/2010/main" val="970641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25159-B3F4-CB4F-A39F-51AFB3E250BA}"/>
              </a:ext>
            </a:extLst>
          </p:cNvPr>
          <p:cNvSpPr>
            <a:spLocks noGrp="1"/>
          </p:cNvSpPr>
          <p:nvPr>
            <p:ph type="title"/>
          </p:nvPr>
        </p:nvSpPr>
        <p:spPr/>
        <p:txBody>
          <a:bodyPr/>
          <a:lstStyle/>
          <a:p>
            <a:pPr algn="ctr"/>
            <a:r>
              <a:rPr lang="en-US" dirty="0"/>
              <a:t>The top ten countries represented by students studying in china</a:t>
            </a:r>
          </a:p>
        </p:txBody>
      </p:sp>
      <p:sp>
        <p:nvSpPr>
          <p:cNvPr id="3" name="Content Placeholder 2">
            <a:extLst>
              <a:ext uri="{FF2B5EF4-FFF2-40B4-BE49-F238E27FC236}">
                <a16:creationId xmlns:a16="http://schemas.microsoft.com/office/drawing/2014/main" id="{9076B729-A2BC-054B-8269-FB97579229E2}"/>
              </a:ext>
            </a:extLst>
          </p:cNvPr>
          <p:cNvSpPr>
            <a:spLocks noGrp="1"/>
          </p:cNvSpPr>
          <p:nvPr>
            <p:ph idx="1"/>
          </p:nvPr>
        </p:nvSpPr>
        <p:spPr>
          <a:xfrm>
            <a:off x="185980" y="2180496"/>
            <a:ext cx="11424827" cy="3925836"/>
          </a:xfrm>
        </p:spPr>
        <p:txBody>
          <a:bodyPr>
            <a:normAutofit lnSpcReduction="10000"/>
          </a:bodyPr>
          <a:lstStyle/>
          <a:p>
            <a:pPr marL="342900" indent="-342900">
              <a:buAutoNum type="arabicPeriod"/>
            </a:pPr>
            <a:r>
              <a:rPr lang="en-US" dirty="0"/>
              <a:t>SOUTH KOREA</a:t>
            </a:r>
          </a:p>
          <a:p>
            <a:pPr marL="342900" indent="-342900">
              <a:buAutoNum type="arabicPeriod"/>
            </a:pPr>
            <a:r>
              <a:rPr lang="en-US" dirty="0"/>
              <a:t>THAILAND</a:t>
            </a:r>
          </a:p>
          <a:p>
            <a:pPr marL="342900" indent="-342900">
              <a:buAutoNum type="arabicPeriod"/>
            </a:pPr>
            <a:r>
              <a:rPr lang="en-US" dirty="0"/>
              <a:t>PAKISTAN </a:t>
            </a:r>
          </a:p>
          <a:p>
            <a:pPr marL="342900" indent="-342900">
              <a:buAutoNum type="arabicPeriod"/>
            </a:pPr>
            <a:r>
              <a:rPr lang="en-US" dirty="0"/>
              <a:t>INDIA </a:t>
            </a:r>
          </a:p>
          <a:p>
            <a:pPr marL="342900" indent="-342900">
              <a:buAutoNum type="arabicPeriod"/>
            </a:pPr>
            <a:r>
              <a:rPr lang="en-US" dirty="0"/>
              <a:t>USA</a:t>
            </a:r>
          </a:p>
          <a:p>
            <a:pPr marL="342900" indent="-342900">
              <a:buAutoNum type="arabicPeriod"/>
            </a:pPr>
            <a:r>
              <a:rPr lang="en-US" dirty="0"/>
              <a:t>RUSSIA </a:t>
            </a:r>
          </a:p>
          <a:p>
            <a:pPr marL="342900" indent="-342900">
              <a:buAutoNum type="arabicPeriod"/>
            </a:pPr>
            <a:r>
              <a:rPr lang="en-US" dirty="0"/>
              <a:t>INDONESIA </a:t>
            </a:r>
          </a:p>
          <a:p>
            <a:pPr marL="342900" indent="-342900">
              <a:buAutoNum type="arabicPeriod"/>
            </a:pPr>
            <a:r>
              <a:rPr lang="en-US" dirty="0"/>
              <a:t>LAOS</a:t>
            </a:r>
          </a:p>
          <a:p>
            <a:pPr marL="342900" indent="-342900">
              <a:buAutoNum type="arabicPeriod"/>
            </a:pPr>
            <a:r>
              <a:rPr lang="en-US" dirty="0"/>
              <a:t>JAPAN</a:t>
            </a:r>
          </a:p>
          <a:p>
            <a:pPr marL="342900" indent="-342900">
              <a:buAutoNum type="arabicPeriod"/>
            </a:pPr>
            <a:r>
              <a:rPr lang="en-US" dirty="0"/>
              <a:t>KAZAKSTAN</a:t>
            </a:r>
          </a:p>
        </p:txBody>
      </p:sp>
      <p:sp>
        <p:nvSpPr>
          <p:cNvPr id="5" name="Bevel 4">
            <a:extLst>
              <a:ext uri="{FF2B5EF4-FFF2-40B4-BE49-F238E27FC236}">
                <a16:creationId xmlns:a16="http://schemas.microsoft.com/office/drawing/2014/main" id="{1520978E-3B16-9040-A251-714CFE63AF25}"/>
              </a:ext>
            </a:extLst>
          </p:cNvPr>
          <p:cNvSpPr/>
          <p:nvPr/>
        </p:nvSpPr>
        <p:spPr>
          <a:xfrm>
            <a:off x="4857360" y="1780442"/>
            <a:ext cx="4304714" cy="2362972"/>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95000"/>
                  </a:schemeClr>
                </a:solidFill>
              </a:rPr>
              <a:t>This shows that a great percentage of those international students are coming from the BRI countries</a:t>
            </a:r>
          </a:p>
          <a:p>
            <a:pPr algn="ctr"/>
            <a:endParaRPr lang="en-US" dirty="0"/>
          </a:p>
        </p:txBody>
      </p:sp>
      <p:pic>
        <p:nvPicPr>
          <p:cNvPr id="6" name="Picture 5">
            <a:extLst>
              <a:ext uri="{FF2B5EF4-FFF2-40B4-BE49-F238E27FC236}">
                <a16:creationId xmlns:a16="http://schemas.microsoft.com/office/drawing/2014/main" id="{3F7FD8E0-0F0A-F843-9D88-F1060A4778EA}"/>
              </a:ext>
            </a:extLst>
          </p:cNvPr>
          <p:cNvPicPr>
            <a:picLocks noChangeAspect="1"/>
          </p:cNvPicPr>
          <p:nvPr/>
        </p:nvPicPr>
        <p:blipFill>
          <a:blip r:embed="rId2"/>
          <a:stretch>
            <a:fillRect/>
          </a:stretch>
        </p:blipFill>
        <p:spPr>
          <a:xfrm>
            <a:off x="4324026" y="4143414"/>
            <a:ext cx="5651715" cy="2569367"/>
          </a:xfrm>
          <a:prstGeom prst="rect">
            <a:avLst/>
          </a:prstGeom>
        </p:spPr>
      </p:pic>
    </p:spTree>
    <p:extLst>
      <p:ext uri="{BB962C8B-B14F-4D97-AF65-F5344CB8AC3E}">
        <p14:creationId xmlns:p14="http://schemas.microsoft.com/office/powerpoint/2010/main" val="1109401179"/>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{BBED1788-1BEE-4345-9A3F-4FA493DC2E97}tf10001123</Template>
  <TotalTime>6799</TotalTime>
  <Words>5990</Words>
  <Application>Microsoft Office PowerPoint</Application>
  <PresentationFormat>Widescreen</PresentationFormat>
  <Paragraphs>271</Paragraphs>
  <Slides>30</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American Typewriter</vt:lpstr>
      <vt:lpstr>Arial</vt:lpstr>
      <vt:lpstr>Bangla Sangam MN</vt:lpstr>
      <vt:lpstr>Calibri</vt:lpstr>
      <vt:lpstr>Gill Sans MT</vt:lpstr>
      <vt:lpstr>Times New Roman</vt:lpstr>
      <vt:lpstr>Wingdings 2</vt:lpstr>
      <vt:lpstr>Dividend</vt:lpstr>
      <vt:lpstr>     The Perspectives of the Belt and Road Initiative and the internationalization of Chinese Higher Education from BRI Education PhD Students in China  </vt:lpstr>
      <vt:lpstr>PowerPoint Presentation</vt:lpstr>
      <vt:lpstr>Introduction</vt:lpstr>
      <vt:lpstr>PowerPoint Presentation</vt:lpstr>
      <vt:lpstr>BRI as a form of educational development</vt:lpstr>
      <vt:lpstr>PowerPoint Presentation</vt:lpstr>
      <vt:lpstr>The internationalization of Chinese higher education</vt:lpstr>
      <vt:lpstr>Statistics</vt:lpstr>
      <vt:lpstr>The top ten countries represented by students studying in china</vt:lpstr>
      <vt:lpstr>international STUDENT MOBILITY </vt:lpstr>
      <vt:lpstr>Methodology</vt:lpstr>
      <vt:lpstr>Methodology</vt:lpstr>
      <vt:lpstr>Table 1: Interviewed students demographics </vt:lpstr>
      <vt:lpstr>Results……………..</vt:lpstr>
      <vt:lpstr>PowerPoint Presentation</vt:lpstr>
      <vt:lpstr>PowerPoint Presentation</vt:lpstr>
      <vt:lpstr>PowerPoint Presentation</vt:lpstr>
      <vt:lpstr>PowerPoint Presentation</vt:lpstr>
      <vt:lpstr>PowerPoint Presentation</vt:lpstr>
      <vt:lpstr>Key points</vt:lpstr>
      <vt:lpstr>PowerPoint Presentation</vt:lpstr>
      <vt:lpstr>how the students saw themselves as being a benefit to China???</vt:lpstr>
      <vt:lpstr>Conclusion</vt:lpstr>
      <vt:lpstr>PowerPoint Presentation</vt:lpstr>
      <vt:lpstr>Final thoughts</vt:lpstr>
      <vt:lpstr>PowerPoint Presentation</vt:lpstr>
      <vt:lpstr>tHANK YOUR FOR LISTENING</vt:lpstr>
      <vt:lpstr>References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Hollings</dc:creator>
  <cp:lastModifiedBy>Muhammad Asif</cp:lastModifiedBy>
  <cp:revision>67</cp:revision>
  <dcterms:created xsi:type="dcterms:W3CDTF">2019-10-07T01:08:45Z</dcterms:created>
  <dcterms:modified xsi:type="dcterms:W3CDTF">2020-06-03T02:14:07Z</dcterms:modified>
</cp:coreProperties>
</file>