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N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B8693-B8C8-4129-AD1C-9BC36FCFF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B9634-7284-4476-AD90-749C464A0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BA181-36AC-4392-8BE0-0CE7DCAFF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DFE80-9D4E-466B-AB5D-61A706982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36F94-508D-4310-8BC2-1199C5C8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60450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F1C63-E2CA-4170-A4B5-2CA92D07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7D5AE-8F14-4CA7-A956-67809F658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1C58A-813D-4905-8C6A-BCC205672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D21BC-18A2-4879-9139-0DF2A589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0F0E2-A0B1-4A23-8B12-E03007B6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31552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C9CA2-2E3E-4DA8-8E4E-7A3CA15496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39037-7466-4945-AA34-A0EF0D469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47F24-5A28-42FF-9B8B-1B953083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3C49F-06B7-4F28-80F4-931799087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893C3-17E3-4092-8EB0-86CF696F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07359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D6BBE-F7E3-4090-A2E8-EEE3D1D2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C10CF-ABE8-44A7-ACA8-7503A2B44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16F92-6727-4862-96C7-9FCBF5D58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B1DA0-0E8C-4974-82F9-C3A8B40B9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0214A-099C-4501-9ED7-EAE77337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461867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BE02A-F44F-46D8-8646-752741A5A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5DBE2-05AA-46A7-AF33-BED7DA50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4BC1D-5876-46C2-B371-820F1CF2E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4604D-DC2A-4B33-B02F-39A05FC6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458AB-790A-4F50-93A2-9D29D9ED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427295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70A9-D057-411B-9B65-7E15F489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15C9E-35DF-47BD-8F8C-FB41C63E8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438DA-D9AE-4FD3-B0D4-67643C6E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A3F7F-8C3A-40AF-9620-2A1F92914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4E41B-5023-439B-89DC-1EE266E8D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00123-1A54-4F13-BA9D-C70650EB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88658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8D473-34B3-4B84-BE49-F78F4B84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7ECC7-9AEB-4611-AD03-9926EE8D4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65069-1CD2-4FC1-A246-DFFB35FEC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C2B278-BF2E-416D-8DF6-13C5C6318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F437D-E93F-42F8-B7EA-311DFDCA06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E7C31A-31ED-4D96-916D-386A26D4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BDF41-5212-4448-B103-10C875C33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D47C90-CFE2-492D-83CA-5DEC699D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56677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4B0B4-3F94-43C4-AA25-24FC5030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B8020-A67F-4A01-8C70-864476F49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D00BE-9E2B-49C2-8C83-98FBC115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7CE90-5960-4562-BECA-BF139717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74126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F471F7-7AD9-4511-A719-1589F2595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C6834-5D97-4865-9B04-AB3EC8C23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E178E-C106-4430-A1BA-7726E490F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53779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CBDA-3B0E-41A2-B54C-AF68F970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58EA6-A9FD-4646-9FAB-92B01624E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5E6A3-0B8E-41E2-BF54-0A36F19C9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D0E23-A4B7-473E-9688-8CE83F55C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D19D8-557E-49AC-8693-00969D00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B6E4E-FB8F-4ACE-BAED-0DF702D6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99804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3C552-E3DC-40B9-A794-513475D93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655239-BDE0-4F89-B0DE-572EA1325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F8D0C-B2F2-4205-848F-447F2A2A1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CFD02-7823-4B45-AA9A-53FCD11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15C5E-749F-403A-A2DF-C9DC2C3D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010AB-BEAF-43C8-ABE8-B9394C278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24277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937F3-5EBC-44BE-A4C9-A0E1D7158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44A60-4778-4045-9021-69D599EFA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DE3B0-E756-43D3-9F94-47F493E24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237DF-7362-4CC2-A95F-90D2C3976E3E}" type="datetimeFigureOut">
              <a:rPr lang="en-NG" smtClean="0"/>
              <a:t>08/11/2020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C8403-F110-4FEB-9C85-F1347C36F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12824-7C86-44A1-AD18-D507FB739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BDE58-514E-45F8-A393-754C0C29723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04969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3A4A3-0B61-4F0D-BC41-3EF7E3B7F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Nigeria's Higher Education Institutions in the 21</a:t>
            </a:r>
            <a:r>
              <a:rPr lang="en-US" sz="4000" baseline="30000" dirty="0">
                <a:solidFill>
                  <a:schemeClr val="accent1"/>
                </a:solidFill>
              </a:rPr>
              <a:t>st</a:t>
            </a:r>
            <a:r>
              <a:rPr lang="en-US" sz="4000" dirty="0">
                <a:solidFill>
                  <a:schemeClr val="accent1"/>
                </a:solidFill>
              </a:rPr>
              <a:t> Century and a Changing Society: Need for New Pedagogies and new Social Studies Teachers</a:t>
            </a:r>
            <a:endParaRPr lang="en-NG" sz="4000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182EBE-76BB-43A5-BA6F-2D1D50DC3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Njoku Chimezie</a:t>
            </a:r>
          </a:p>
          <a:p>
            <a:r>
              <a:rPr lang="en-US" dirty="0">
                <a:solidFill>
                  <a:schemeClr val="accent1"/>
                </a:solidFill>
              </a:rPr>
              <a:t>University of Port Harcourt</a:t>
            </a:r>
          </a:p>
          <a:p>
            <a:r>
              <a:rPr lang="en-US" dirty="0">
                <a:solidFill>
                  <a:schemeClr val="accent1"/>
                </a:solidFill>
              </a:rPr>
              <a:t>Nigeria</a:t>
            </a:r>
            <a:endParaRPr lang="en-NG" dirty="0">
              <a:solidFill>
                <a:schemeClr val="accent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54640D-EE82-4C85-8EF2-BFB39FD31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1"/>
    </mc:Choice>
    <mc:Fallback xmlns="">
      <p:transition spd="slow" advTm="2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DB571-4167-4AE2-BAB8-3A0BFE5C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Challenges of HEIs in Nigeria in this 21stC</a:t>
            </a:r>
            <a:endParaRPr lang="en-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E6443-188E-4F65-A568-A700D3798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Student/ Parents expectations</a:t>
            </a:r>
          </a:p>
          <a:p>
            <a:r>
              <a:rPr lang="en-US" dirty="0">
                <a:solidFill>
                  <a:srgbClr val="C00000"/>
                </a:solidFill>
              </a:rPr>
              <a:t>Changes in the Educational Model</a:t>
            </a:r>
          </a:p>
          <a:p>
            <a:r>
              <a:rPr lang="en-US" dirty="0">
                <a:solidFill>
                  <a:srgbClr val="C00000"/>
                </a:solidFill>
              </a:rPr>
              <a:t>Coping with digital innovations and technology advancements</a:t>
            </a:r>
          </a:p>
          <a:p>
            <a:r>
              <a:rPr lang="en-US" dirty="0">
                <a:solidFill>
                  <a:srgbClr val="C00000"/>
                </a:solidFill>
              </a:rPr>
              <a:t>Cost and funding</a:t>
            </a:r>
            <a:endParaRPr lang="en-NG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AC2319-99CB-437B-9723-3E7B41DE0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1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84"/>
    </mc:Choice>
    <mc:Fallback xmlns="">
      <p:transition spd="slow" advTm="13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EF5D-201B-4B4D-9009-7869ED01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Conclusion / Recommendations</a:t>
            </a:r>
            <a:endParaRPr lang="en-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D2B53-3263-48F1-AE5E-61D45B32A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There are challenges and obstacles but they are not insurmountable if we put our efforts towards overcoming some of the challenges </a:t>
            </a:r>
          </a:p>
          <a:p>
            <a:r>
              <a:rPr lang="en-US" dirty="0">
                <a:solidFill>
                  <a:srgbClr val="C00000"/>
                </a:solidFill>
              </a:rPr>
              <a:t>Structures and functions of HEIs are changing fast</a:t>
            </a:r>
          </a:p>
          <a:p>
            <a:r>
              <a:rPr lang="en-US" dirty="0">
                <a:solidFill>
                  <a:srgbClr val="C00000"/>
                </a:solidFill>
              </a:rPr>
              <a:t>Nigeria’s HEIs should brace up and work harder than before to secure its place</a:t>
            </a:r>
          </a:p>
          <a:p>
            <a:r>
              <a:rPr lang="en-US" dirty="0">
                <a:solidFill>
                  <a:srgbClr val="C00000"/>
                </a:solidFill>
              </a:rPr>
              <a:t>To avoid falling behind the technological revolution that is happening now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95FA19-DF88-4F98-99EE-1EC5F681A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47"/>
    </mc:Choice>
    <mc:Fallback xmlns="">
      <p:transition spd="slow" advTm="4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419E-F03C-43A5-96C4-D10494E5A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THANK YOU FOR LISTENING</a:t>
            </a:r>
            <a:endParaRPr lang="en-NG" sz="5400" dirty="0">
              <a:solidFill>
                <a:schemeClr val="accent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CB21CB-AFD7-4C0D-B282-416D61A63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6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"/>
    </mc:Choice>
    <mc:Fallback xmlns="">
      <p:transition spd="slow" advTm="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078E-D757-4352-92EA-AA669A36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Introduction</a:t>
            </a:r>
            <a:endParaRPr lang="en-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5FD3A-DD60-4D5B-A30D-54D6C3B90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Change is not Possible without Learning</a:t>
            </a:r>
          </a:p>
          <a:p>
            <a:r>
              <a:rPr lang="en-US" dirty="0">
                <a:solidFill>
                  <a:srgbClr val="C00000"/>
                </a:solidFill>
              </a:rPr>
              <a:t>Changing world is moving steadily towards uncertain feature plots</a:t>
            </a:r>
          </a:p>
          <a:p>
            <a:r>
              <a:rPr lang="en-US" dirty="0">
                <a:solidFill>
                  <a:srgbClr val="C00000"/>
                </a:solidFill>
              </a:rPr>
              <a:t>Education must try to refocus</a:t>
            </a:r>
          </a:p>
          <a:p>
            <a:r>
              <a:rPr lang="en-US" dirty="0">
                <a:solidFill>
                  <a:srgbClr val="C00000"/>
                </a:solidFill>
              </a:rPr>
              <a:t>UNESCO’s 2009 Conf. on HE, reports five factors that influence higher education Institutions;</a:t>
            </a:r>
          </a:p>
          <a:p>
            <a:r>
              <a:rPr lang="en-US" sz="2000" dirty="0">
                <a:solidFill>
                  <a:srgbClr val="0070C0"/>
                </a:solidFill>
              </a:rPr>
              <a:t>Globalization impact</a:t>
            </a:r>
          </a:p>
          <a:p>
            <a:r>
              <a:rPr lang="en-US" sz="2000" dirty="0">
                <a:solidFill>
                  <a:srgbClr val="0070C0"/>
                </a:solidFill>
              </a:rPr>
              <a:t>Massification phenomenon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Inequalities in access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Student mobility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ICT</a:t>
            </a:r>
          </a:p>
          <a:p>
            <a:endParaRPr lang="en-NG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1DC397-BFC1-4D1B-A98C-C86AB62C9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45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9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93"/>
    </mc:Choice>
    <mc:Fallback xmlns="">
      <p:transition spd="slow" advTm="10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D6A8E-313A-43BC-9540-2C944586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Summary of Goals of Higher Education Institutions backed up by theories according to Watson et al</a:t>
            </a:r>
            <a:endParaRPr lang="en-NG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B29B6-CA49-4533-BE18-0D322CD08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Community dedicated to learning and personal development of their members</a:t>
            </a:r>
          </a:p>
          <a:p>
            <a:r>
              <a:rPr lang="en-US" dirty="0">
                <a:solidFill>
                  <a:srgbClr val="C00000"/>
                </a:solidFill>
              </a:rPr>
              <a:t>Sources of expertise and vocational identity</a:t>
            </a:r>
          </a:p>
          <a:p>
            <a:r>
              <a:rPr lang="en-US" dirty="0">
                <a:solidFill>
                  <a:srgbClr val="C00000"/>
                </a:solidFill>
              </a:rPr>
              <a:t>Creators, testers, sites for evaluation and application of new knowledge</a:t>
            </a:r>
          </a:p>
          <a:p>
            <a:r>
              <a:rPr lang="en-US" dirty="0">
                <a:solidFill>
                  <a:srgbClr val="C00000"/>
                </a:solidFill>
              </a:rPr>
              <a:t>Important contributor to society and nations</a:t>
            </a:r>
            <a:endParaRPr lang="en-NG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B92342-F3A2-40C8-B1ED-EE5F0DF2D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2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11"/>
    </mc:Choice>
    <mc:Fallback xmlns="">
      <p:transition spd="slow" advTm="51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9773-75E5-481D-9A21-F8DBB97C7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Goals of HEIs Cont.</a:t>
            </a:r>
            <a:endParaRPr lang="en-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233F0-F41D-49BF-8F94-A2AF62ABC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VC, Uni of Bristol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To provide able and self-directed learner that will give back to the society through leadership and civic duties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Knowledge generators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Research Institutions to provide new knowledge</a:t>
            </a:r>
          </a:p>
          <a:p>
            <a:r>
              <a:rPr lang="en-US" dirty="0">
                <a:solidFill>
                  <a:srgbClr val="C00000"/>
                </a:solidFill>
              </a:rPr>
              <a:t>VC, Uni of Leeds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To prepare student to make significant contribution to society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To create new knowledge</a:t>
            </a:r>
            <a:endParaRPr lang="en-NG" sz="2000" dirty="0">
              <a:solidFill>
                <a:schemeClr val="accent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464969-9FD4-4F21-A221-4451C2BCC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3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2"/>
    </mc:Choice>
    <mc:Fallback xmlns="">
      <p:transition spd="slow" advTm="5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98E4C-381F-4CBB-968C-2FAA0A3EF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Goals of HEIs in Nigeria (NPE Document)</a:t>
            </a:r>
            <a:endParaRPr lang="en-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41512-4F7C-4F0D-BA8E-0F38B3912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National Development through high level manpower</a:t>
            </a:r>
          </a:p>
          <a:p>
            <a:r>
              <a:rPr lang="en-US" dirty="0">
                <a:solidFill>
                  <a:srgbClr val="C00000"/>
                </a:solidFill>
              </a:rPr>
              <a:t>To provide accessible and affordable quality learning opportunities</a:t>
            </a:r>
          </a:p>
          <a:p>
            <a:r>
              <a:rPr lang="en-US" dirty="0">
                <a:solidFill>
                  <a:srgbClr val="C00000"/>
                </a:solidFill>
              </a:rPr>
              <a:t>Prepare students with the knowledge and skills for self-reliance</a:t>
            </a:r>
          </a:p>
          <a:p>
            <a:r>
              <a:rPr lang="en-US" dirty="0">
                <a:solidFill>
                  <a:srgbClr val="C00000"/>
                </a:solidFill>
              </a:rPr>
              <a:t>Production of skilled manpower relevant to the needs of the </a:t>
            </a:r>
            <a:r>
              <a:rPr lang="en-US" dirty="0" err="1">
                <a:solidFill>
                  <a:srgbClr val="C00000"/>
                </a:solidFill>
              </a:rPr>
              <a:t>labour</a:t>
            </a:r>
            <a:r>
              <a:rPr lang="en-US" dirty="0">
                <a:solidFill>
                  <a:srgbClr val="C00000"/>
                </a:solidFill>
              </a:rPr>
              <a:t> market</a:t>
            </a:r>
          </a:p>
          <a:p>
            <a:r>
              <a:rPr lang="en-US" dirty="0">
                <a:solidFill>
                  <a:srgbClr val="C00000"/>
                </a:solidFill>
              </a:rPr>
              <a:t>Promote and encourage scholarship, entrepreneurship and community service</a:t>
            </a:r>
          </a:p>
          <a:p>
            <a:r>
              <a:rPr lang="en-US" dirty="0">
                <a:solidFill>
                  <a:srgbClr val="C00000"/>
                </a:solidFill>
              </a:rPr>
              <a:t>Forge and cement national unity</a:t>
            </a:r>
          </a:p>
          <a:p>
            <a:r>
              <a:rPr lang="en-US" dirty="0">
                <a:solidFill>
                  <a:srgbClr val="C00000"/>
                </a:solidFill>
              </a:rPr>
              <a:t>Promote national and International understanding and Interaction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5150A7-B254-46DA-9C27-FF8E908FB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0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77"/>
    </mc:Choice>
    <mc:Fallback xmlns="">
      <p:transition spd="slow" advTm="73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91E3-1174-4C41-AE6D-B95E1EF3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21</a:t>
            </a:r>
            <a:r>
              <a:rPr lang="en-US" baseline="30000" dirty="0">
                <a:solidFill>
                  <a:schemeClr val="accent1"/>
                </a:solidFill>
              </a:rPr>
              <a:t>st</a:t>
            </a:r>
            <a:r>
              <a:rPr lang="en-US" dirty="0">
                <a:solidFill>
                  <a:schemeClr val="accent1"/>
                </a:solidFill>
              </a:rPr>
              <a:t> Century Students/ HEIs</a:t>
            </a:r>
            <a:endParaRPr lang="en-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74301-5457-457A-89F1-D2B6AA9C1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21stC students are;</a:t>
            </a:r>
          </a:p>
          <a:p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sz="2200" dirty="0">
                <a:solidFill>
                  <a:srgbClr val="C00000"/>
                </a:solidFill>
              </a:rPr>
              <a:t>mostly Generation Z (1995-2009)</a:t>
            </a:r>
          </a:p>
          <a:p>
            <a:r>
              <a:rPr lang="en-US" sz="2200" dirty="0">
                <a:solidFill>
                  <a:srgbClr val="C00000"/>
                </a:solidFill>
              </a:rPr>
              <a:t>They grew up with technology</a:t>
            </a:r>
          </a:p>
          <a:p>
            <a:r>
              <a:rPr lang="en-US" sz="2200" dirty="0">
                <a:solidFill>
                  <a:srgbClr val="C00000"/>
                </a:solidFill>
              </a:rPr>
              <a:t>Digital natives (Prensky 2001)</a:t>
            </a:r>
          </a:p>
          <a:p>
            <a:r>
              <a:rPr lang="en-US" sz="2200" dirty="0">
                <a:solidFill>
                  <a:srgbClr val="C00000"/>
                </a:solidFill>
              </a:rPr>
              <a:t>Internationally connected</a:t>
            </a:r>
          </a:p>
          <a:p>
            <a:r>
              <a:rPr lang="en-US" sz="2200" dirty="0">
                <a:solidFill>
                  <a:srgbClr val="C00000"/>
                </a:solidFill>
              </a:rPr>
              <a:t>Proficient with technology</a:t>
            </a:r>
          </a:p>
          <a:p>
            <a:r>
              <a:rPr lang="en-US" sz="2200" dirty="0">
                <a:solidFill>
                  <a:srgbClr val="C00000"/>
                </a:solidFill>
              </a:rPr>
              <a:t>Happy with global and intercultural communication</a:t>
            </a:r>
          </a:p>
          <a:p>
            <a:r>
              <a:rPr lang="en-US" dirty="0">
                <a:solidFill>
                  <a:schemeClr val="accent1"/>
                </a:solidFill>
              </a:rPr>
              <a:t>HEIs roles mainly are;</a:t>
            </a:r>
          </a:p>
          <a:p>
            <a:r>
              <a:rPr lang="en-US" sz="2200" dirty="0">
                <a:solidFill>
                  <a:srgbClr val="C00000"/>
                </a:solidFill>
              </a:rPr>
              <a:t>Help students make sense of the information available to them</a:t>
            </a:r>
          </a:p>
          <a:p>
            <a:r>
              <a:rPr lang="en-US" sz="2200" dirty="0">
                <a:solidFill>
                  <a:srgbClr val="C00000"/>
                </a:solidFill>
              </a:rPr>
              <a:t>Share the information</a:t>
            </a:r>
          </a:p>
          <a:p>
            <a:r>
              <a:rPr lang="en-US" sz="2200" dirty="0">
                <a:solidFill>
                  <a:srgbClr val="C00000"/>
                </a:solidFill>
              </a:rPr>
              <a:t>Use the information in smart ways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F43E7D-BAA3-427C-A6B6-2282D998A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68"/>
    </mc:Choice>
    <mc:Fallback xmlns="">
      <p:transition spd="slow" advTm="13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BE15-9CB3-480C-82CF-BCD5C31C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Four skills identified by P21 (4Cs)</a:t>
            </a:r>
            <a:endParaRPr lang="en-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5557C-2720-4EE7-B9AF-5C5E9D00E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Creativity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Thinking through information in new ways</a:t>
            </a:r>
          </a:p>
          <a:p>
            <a:r>
              <a:rPr lang="en-US" dirty="0">
                <a:solidFill>
                  <a:srgbClr val="C00000"/>
                </a:solidFill>
              </a:rPr>
              <a:t>Critical thinking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Accessing information logically in other to make informed decision</a:t>
            </a:r>
          </a:p>
          <a:p>
            <a:r>
              <a:rPr lang="en-US" dirty="0">
                <a:solidFill>
                  <a:srgbClr val="C00000"/>
                </a:solidFill>
              </a:rPr>
              <a:t>Collaboration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Different people working together as a team to achieve a goal</a:t>
            </a:r>
          </a:p>
          <a:p>
            <a:r>
              <a:rPr lang="en-US" dirty="0">
                <a:solidFill>
                  <a:srgbClr val="C00000"/>
                </a:solidFill>
              </a:rPr>
              <a:t>Communication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Being able to convey ideas by using different methods</a:t>
            </a:r>
            <a:endParaRPr lang="en-NG" sz="2000" dirty="0">
              <a:solidFill>
                <a:schemeClr val="accent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B790F4-E5E2-466A-8F03-1B4352622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61"/>
    </mc:Choice>
    <mc:Fallback xmlns="">
      <p:transition spd="slow" advTm="52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A47A-AD2C-4258-A868-FD3E2F82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New Higher Education Social Studies Teacher</a:t>
            </a:r>
            <a:endParaRPr lang="en-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E0572-4383-4AB7-BED9-C0DEB01C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SOS is one of the most important features of the Nigerian Curriculum</a:t>
            </a:r>
          </a:p>
          <a:p>
            <a:r>
              <a:rPr lang="en-US" dirty="0">
                <a:solidFill>
                  <a:schemeClr val="accent1"/>
                </a:solidFill>
              </a:rPr>
              <a:t>Value oriented in content</a:t>
            </a:r>
          </a:p>
          <a:p>
            <a:r>
              <a:rPr lang="en-US" dirty="0">
                <a:solidFill>
                  <a:schemeClr val="accent1"/>
                </a:solidFill>
              </a:rPr>
              <a:t>Integrated discipline that teaches the skills of effective living in the society</a:t>
            </a:r>
          </a:p>
          <a:p>
            <a:r>
              <a:rPr lang="en-US" dirty="0">
                <a:solidFill>
                  <a:schemeClr val="accent1"/>
                </a:solidFill>
              </a:rPr>
              <a:t>ICT an effective medium that contributes towards</a:t>
            </a:r>
          </a:p>
          <a:p>
            <a:r>
              <a:rPr lang="en-US" dirty="0">
                <a:solidFill>
                  <a:schemeClr val="accent1"/>
                </a:solidFill>
              </a:rPr>
              <a:t>Education in general</a:t>
            </a:r>
          </a:p>
          <a:p>
            <a:r>
              <a:rPr lang="en-US" dirty="0">
                <a:solidFill>
                  <a:schemeClr val="accent1"/>
                </a:solidFill>
              </a:rPr>
              <a:t>Social studies in particular</a:t>
            </a:r>
          </a:p>
          <a:p>
            <a:r>
              <a:rPr lang="en-US" sz="2000" dirty="0">
                <a:solidFill>
                  <a:srgbClr val="C00000"/>
                </a:solidFill>
              </a:rPr>
              <a:t>Young people will learn and appreciate cultural heritage in its diversity(important goal of SOS)</a:t>
            </a:r>
          </a:p>
          <a:p>
            <a:r>
              <a:rPr lang="en-US" sz="2000" dirty="0">
                <a:solidFill>
                  <a:srgbClr val="C00000"/>
                </a:solidFill>
              </a:rPr>
              <a:t>Through ICTs power of interactivity</a:t>
            </a:r>
          </a:p>
          <a:p>
            <a:r>
              <a:rPr lang="en-US" sz="2000" dirty="0">
                <a:solidFill>
                  <a:srgbClr val="C00000"/>
                </a:solidFill>
              </a:rPr>
              <a:t>Multimedia</a:t>
            </a:r>
          </a:p>
          <a:p>
            <a:r>
              <a:rPr lang="en-US" sz="2000" dirty="0">
                <a:solidFill>
                  <a:srgbClr val="C00000"/>
                </a:solidFill>
              </a:rPr>
              <a:t>Communication</a:t>
            </a:r>
          </a:p>
          <a:p>
            <a:r>
              <a:rPr lang="en-US" sz="2000" dirty="0">
                <a:solidFill>
                  <a:srgbClr val="C00000"/>
                </a:solidFill>
              </a:rPr>
              <a:t>An excellent tool for Social Studies education </a:t>
            </a:r>
            <a:endParaRPr lang="en-NG" sz="2000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1C8CC1-49ED-4C55-880E-768F9F598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91"/>
    </mc:Choice>
    <mc:Fallback xmlns="">
      <p:transition spd="slow" advTm="139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20E7-C550-4B87-842C-C259947CB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New Higher Education Social Studies Teacher (Cont.)</a:t>
            </a:r>
            <a:endParaRPr lang="en-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3CF8C-6715-4A9C-BA7A-56DA1F2EF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SOS teachers must develop their pedagogical use of ICTs to support</a:t>
            </a:r>
          </a:p>
          <a:p>
            <a:r>
              <a:rPr lang="en-US" dirty="0">
                <a:solidFill>
                  <a:srgbClr val="C00000"/>
                </a:solidFill>
              </a:rPr>
              <a:t>Learning</a:t>
            </a:r>
          </a:p>
          <a:p>
            <a:r>
              <a:rPr lang="en-US" dirty="0">
                <a:solidFill>
                  <a:srgbClr val="C00000"/>
                </a:solidFill>
              </a:rPr>
              <a:t>Teaching</a:t>
            </a:r>
          </a:p>
          <a:p>
            <a:r>
              <a:rPr lang="en-US" dirty="0">
                <a:solidFill>
                  <a:srgbClr val="C00000"/>
                </a:solidFill>
              </a:rPr>
              <a:t>Curriculum development</a:t>
            </a:r>
          </a:p>
          <a:p>
            <a:r>
              <a:rPr lang="en-US" dirty="0">
                <a:solidFill>
                  <a:srgbClr val="C00000"/>
                </a:solidFill>
              </a:rPr>
              <a:t>Must understand the opportunities and implications of ICTs in T/L</a:t>
            </a:r>
          </a:p>
          <a:p>
            <a:r>
              <a:rPr lang="en-US" dirty="0">
                <a:solidFill>
                  <a:srgbClr val="C00000"/>
                </a:solidFill>
              </a:rPr>
              <a:t>In other words as 21stC SOS teachers they should;</a:t>
            </a:r>
          </a:p>
          <a:p>
            <a:r>
              <a:rPr lang="en-US" dirty="0">
                <a:solidFill>
                  <a:srgbClr val="C00000"/>
                </a:solidFill>
              </a:rPr>
              <a:t> Be able to learn new technologies</a:t>
            </a:r>
          </a:p>
          <a:p>
            <a:r>
              <a:rPr lang="en-US" dirty="0">
                <a:solidFill>
                  <a:srgbClr val="C00000"/>
                </a:solidFill>
              </a:rPr>
              <a:t>Be able to be global</a:t>
            </a:r>
          </a:p>
          <a:p>
            <a:r>
              <a:rPr lang="en-US" dirty="0">
                <a:solidFill>
                  <a:srgbClr val="C00000"/>
                </a:solidFill>
              </a:rPr>
              <a:t>Be able to collaborate</a:t>
            </a:r>
          </a:p>
          <a:p>
            <a:r>
              <a:rPr lang="en-US" dirty="0">
                <a:solidFill>
                  <a:srgbClr val="C00000"/>
                </a:solidFill>
              </a:rPr>
              <a:t>Be innovators</a:t>
            </a:r>
            <a:endParaRPr lang="en-NG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F85957-7247-4EF9-9A00-96FAB1769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01"/>
    </mc:Choice>
    <mc:Fallback xmlns="">
      <p:transition spd="slow" advTm="34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6702</TotalTime>
  <Words>586</Words>
  <Application>Microsoft Office PowerPoint</Application>
  <PresentationFormat>Widescreen</PresentationFormat>
  <Paragraphs>91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Nigeria's Higher Education Institutions in the 21st Century and a Changing Society: Need for New Pedagogies and new Social Studies Teachers</vt:lpstr>
      <vt:lpstr>Introduction</vt:lpstr>
      <vt:lpstr>Summary of Goals of Higher Education Institutions backed up by theories according to Watson et al</vt:lpstr>
      <vt:lpstr>Goals of HEIs Cont.</vt:lpstr>
      <vt:lpstr>Goals of HEIs in Nigeria (NPE Document)</vt:lpstr>
      <vt:lpstr>21st Century Students/ HEIs</vt:lpstr>
      <vt:lpstr>Four skills identified by P21 (4Cs)</vt:lpstr>
      <vt:lpstr>New Higher Education Social Studies Teacher</vt:lpstr>
      <vt:lpstr>New Higher Education Social Studies Teacher (Cont.)</vt:lpstr>
      <vt:lpstr>Challenges of HEIs in Nigeria in this 21stC</vt:lpstr>
      <vt:lpstr>Conclusion / Recommendations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Nigeria's Higher Education Institutions in the 21st Century</dc:title>
  <dc:creator>Chimezie Njoku</dc:creator>
  <cp:lastModifiedBy>Muhammad Asif</cp:lastModifiedBy>
  <cp:revision>40</cp:revision>
  <dcterms:created xsi:type="dcterms:W3CDTF">2020-07-20T15:47:49Z</dcterms:created>
  <dcterms:modified xsi:type="dcterms:W3CDTF">2020-08-12T04:54:49Z</dcterms:modified>
</cp:coreProperties>
</file>