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57" r:id="rId4"/>
    <p:sldId id="266" r:id="rId5"/>
    <p:sldId id="258" r:id="rId6"/>
    <p:sldId id="267" r:id="rId7"/>
    <p:sldId id="268" r:id="rId8"/>
    <p:sldId id="269" r:id="rId9"/>
    <p:sldId id="259" r:id="rId10"/>
    <p:sldId id="260" r:id="rId11"/>
    <p:sldId id="270" r:id="rId12"/>
    <p:sldId id="261" r:id="rId13"/>
    <p:sldId id="271" r:id="rId14"/>
    <p:sldId id="262" r:id="rId15"/>
    <p:sldId id="263"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socioeconomic%20variabl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trend.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tren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autoTitleDeleted val="1"/>
    <c:plotArea>
      <c:layout/>
      <c:lineChart>
        <c:grouping val="standard"/>
        <c:ser>
          <c:idx val="1"/>
          <c:order val="0"/>
          <c:tx>
            <c:strRef>
              <c:f>Sheet3!$B$2</c:f>
              <c:strCache>
                <c:ptCount val="1"/>
                <c:pt idx="0">
                  <c:v>Mean Annual  Rainfall at Ibi Station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trendline>
            <c:spPr>
              <a:ln w="19050" cap="rnd">
                <a:solidFill>
                  <a:schemeClr val="accent2"/>
                </a:solidFill>
                <a:prstDash val="sysDot"/>
              </a:ln>
              <a:effectLst/>
            </c:spPr>
            <c:trendlineType val="linear"/>
            <c:dispRSqr val="1"/>
            <c:dispEq val="1"/>
            <c:trendlineLbl>
              <c:layout>
                <c:manualLayout>
                  <c:x val="-0.11859131890347317"/>
                  <c:y val="0.17981788377536245"/>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cat>
            <c:numRef>
              <c:f>Sheet3!$A$3:$A$32</c:f>
              <c:numCache>
                <c:formatCode>General</c:formatCode>
                <c:ptCount val="30"/>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c:v>2012</c:v>
                </c:pt>
              </c:numCache>
            </c:numRef>
          </c:cat>
          <c:val>
            <c:numRef>
              <c:f>Sheet3!$B$3:$B$32</c:f>
              <c:numCache>
                <c:formatCode>General</c:formatCode>
                <c:ptCount val="30"/>
                <c:pt idx="0">
                  <c:v>63.658333333333331</c:v>
                </c:pt>
                <c:pt idx="1">
                  <c:v>114.09166666666682</c:v>
                </c:pt>
                <c:pt idx="2">
                  <c:v>90.958333333333258</c:v>
                </c:pt>
                <c:pt idx="3">
                  <c:v>77.966666666666697</c:v>
                </c:pt>
                <c:pt idx="4">
                  <c:v>75.000000000000014</c:v>
                </c:pt>
                <c:pt idx="5">
                  <c:v>79.808333333332158</c:v>
                </c:pt>
                <c:pt idx="6">
                  <c:v>98.624999999999986</c:v>
                </c:pt>
                <c:pt idx="7">
                  <c:v>93.35</c:v>
                </c:pt>
                <c:pt idx="8">
                  <c:v>88.475000000000009</c:v>
                </c:pt>
                <c:pt idx="9">
                  <c:v>70.783333333333289</c:v>
                </c:pt>
                <c:pt idx="10">
                  <c:v>112.95</c:v>
                </c:pt>
                <c:pt idx="11">
                  <c:v>91.600000000000009</c:v>
                </c:pt>
                <c:pt idx="12">
                  <c:v>102.7</c:v>
                </c:pt>
                <c:pt idx="13">
                  <c:v>112.2</c:v>
                </c:pt>
                <c:pt idx="14">
                  <c:v>72.583333333333258</c:v>
                </c:pt>
                <c:pt idx="15">
                  <c:v>75.100000000000009</c:v>
                </c:pt>
                <c:pt idx="16">
                  <c:v>90.916666666666927</c:v>
                </c:pt>
                <c:pt idx="17">
                  <c:v>76.891666666666666</c:v>
                </c:pt>
                <c:pt idx="18">
                  <c:v>85.149999999999991</c:v>
                </c:pt>
                <c:pt idx="19">
                  <c:v>103.69166666666666</c:v>
                </c:pt>
                <c:pt idx="20">
                  <c:v>47.025000000000013</c:v>
                </c:pt>
                <c:pt idx="21">
                  <c:v>55.308333333333337</c:v>
                </c:pt>
                <c:pt idx="22">
                  <c:v>66.841666666666697</c:v>
                </c:pt>
                <c:pt idx="23">
                  <c:v>76.441666666668766</c:v>
                </c:pt>
                <c:pt idx="24">
                  <c:v>85.081818181818193</c:v>
                </c:pt>
                <c:pt idx="25">
                  <c:v>100.55</c:v>
                </c:pt>
                <c:pt idx="26">
                  <c:v>129.02500000000001</c:v>
                </c:pt>
                <c:pt idx="27">
                  <c:v>102.19166666666666</c:v>
                </c:pt>
                <c:pt idx="28">
                  <c:v>76.408333333333289</c:v>
                </c:pt>
                <c:pt idx="29">
                  <c:v>108.25833333333235</c:v>
                </c:pt>
              </c:numCache>
            </c:numRef>
          </c:val>
        </c:ser>
        <c:marker val="1"/>
        <c:axId val="51268224"/>
        <c:axId val="51282688"/>
      </c:lineChart>
      <c:lineChart>
        <c:grouping val="standard"/>
        <c:ser>
          <c:idx val="2"/>
          <c:order val="1"/>
          <c:tx>
            <c:strRef>
              <c:f>Sheet3!$C$2</c:f>
              <c:strCache>
                <c:ptCount val="1"/>
                <c:pt idx="0">
                  <c:v>Mean Annuan Temperature of Ibi Station</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trendline>
            <c:spPr>
              <a:ln w="19050" cap="rnd">
                <a:solidFill>
                  <a:schemeClr val="accent3"/>
                </a:solidFill>
                <a:prstDash val="sysDot"/>
              </a:ln>
              <a:effectLst/>
            </c:spPr>
            <c:trendlineType val="linear"/>
            <c:dispRSqr val="1"/>
            <c:dispEq val="1"/>
            <c:trendlineLbl>
              <c:layout>
                <c:manualLayout>
                  <c:x val="-8.9988463572765298E-2"/>
                  <c:y val="-0.10248121511886785"/>
                </c:manualLayout>
              </c:layout>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cat>
            <c:numRef>
              <c:f>Sheet3!$A$3:$A$32</c:f>
              <c:numCache>
                <c:formatCode>General</c:formatCode>
                <c:ptCount val="30"/>
                <c:pt idx="0">
                  <c:v>1983</c:v>
                </c:pt>
                <c:pt idx="1">
                  <c:v>1984</c:v>
                </c:pt>
                <c:pt idx="2">
                  <c:v>1985</c:v>
                </c:pt>
                <c:pt idx="3">
                  <c:v>1986</c:v>
                </c:pt>
                <c:pt idx="4">
                  <c:v>1987</c:v>
                </c:pt>
                <c:pt idx="5">
                  <c:v>1988</c:v>
                </c:pt>
                <c:pt idx="6">
                  <c:v>1989</c:v>
                </c:pt>
                <c:pt idx="7">
                  <c:v>1990</c:v>
                </c:pt>
                <c:pt idx="8">
                  <c:v>1991</c:v>
                </c:pt>
                <c:pt idx="9">
                  <c:v>1992</c:v>
                </c:pt>
                <c:pt idx="10">
                  <c:v>1993</c:v>
                </c:pt>
                <c:pt idx="11">
                  <c:v>1994</c:v>
                </c:pt>
                <c:pt idx="12">
                  <c:v>1995</c:v>
                </c:pt>
                <c:pt idx="13">
                  <c:v>1996</c:v>
                </c:pt>
                <c:pt idx="14">
                  <c:v>1997</c:v>
                </c:pt>
                <c:pt idx="15">
                  <c:v>1998</c:v>
                </c:pt>
                <c:pt idx="16">
                  <c:v>1999</c:v>
                </c:pt>
                <c:pt idx="17">
                  <c:v>2000</c:v>
                </c:pt>
                <c:pt idx="18">
                  <c:v>2001</c:v>
                </c:pt>
                <c:pt idx="19">
                  <c:v>2002</c:v>
                </c:pt>
                <c:pt idx="20">
                  <c:v>2003</c:v>
                </c:pt>
                <c:pt idx="21">
                  <c:v>2004</c:v>
                </c:pt>
                <c:pt idx="22">
                  <c:v>2005</c:v>
                </c:pt>
                <c:pt idx="23">
                  <c:v>2006</c:v>
                </c:pt>
                <c:pt idx="24">
                  <c:v>2007</c:v>
                </c:pt>
                <c:pt idx="25">
                  <c:v>2008</c:v>
                </c:pt>
                <c:pt idx="26">
                  <c:v>2009</c:v>
                </c:pt>
                <c:pt idx="27">
                  <c:v>2010</c:v>
                </c:pt>
                <c:pt idx="28">
                  <c:v>2011</c:v>
                </c:pt>
                <c:pt idx="29">
                  <c:v>2012</c:v>
                </c:pt>
              </c:numCache>
            </c:numRef>
          </c:cat>
          <c:val>
            <c:numRef>
              <c:f>Sheet3!$C$3:$C$32</c:f>
              <c:numCache>
                <c:formatCode>General</c:formatCode>
                <c:ptCount val="30"/>
                <c:pt idx="0">
                  <c:v>33.450000000000003</c:v>
                </c:pt>
                <c:pt idx="1">
                  <c:v>33.35</c:v>
                </c:pt>
                <c:pt idx="2">
                  <c:v>33.266666666665998</c:v>
                </c:pt>
                <c:pt idx="3">
                  <c:v>33.458333333333336</c:v>
                </c:pt>
                <c:pt idx="4">
                  <c:v>34.483333333333334</c:v>
                </c:pt>
                <c:pt idx="5">
                  <c:v>33.591666666665994</c:v>
                </c:pt>
                <c:pt idx="6">
                  <c:v>33.075000000000003</c:v>
                </c:pt>
                <c:pt idx="7">
                  <c:v>33.441666666665263</c:v>
                </c:pt>
                <c:pt idx="8">
                  <c:v>33.175000000000011</c:v>
                </c:pt>
                <c:pt idx="9">
                  <c:v>33.141666666665557</c:v>
                </c:pt>
                <c:pt idx="10">
                  <c:v>32.941666666665277</c:v>
                </c:pt>
                <c:pt idx="11">
                  <c:v>33.383333333333326</c:v>
                </c:pt>
                <c:pt idx="12">
                  <c:v>33.70000000000001</c:v>
                </c:pt>
                <c:pt idx="13">
                  <c:v>33.383333333333326</c:v>
                </c:pt>
                <c:pt idx="14">
                  <c:v>33.15</c:v>
                </c:pt>
                <c:pt idx="15">
                  <c:v>34.016666666665557</c:v>
                </c:pt>
                <c:pt idx="16">
                  <c:v>33.733333333333363</c:v>
                </c:pt>
                <c:pt idx="17">
                  <c:v>33.533333333333331</c:v>
                </c:pt>
                <c:pt idx="18">
                  <c:v>33.891666666665557</c:v>
                </c:pt>
                <c:pt idx="19">
                  <c:v>33.516666666665543</c:v>
                </c:pt>
                <c:pt idx="20">
                  <c:v>34.300000000000004</c:v>
                </c:pt>
                <c:pt idx="21">
                  <c:v>34.033333333333331</c:v>
                </c:pt>
                <c:pt idx="22">
                  <c:v>34.291666666665975</c:v>
                </c:pt>
                <c:pt idx="23">
                  <c:v>34.233333333333363</c:v>
                </c:pt>
                <c:pt idx="24">
                  <c:v>33.816666666665277</c:v>
                </c:pt>
                <c:pt idx="25">
                  <c:v>33.733333333333363</c:v>
                </c:pt>
                <c:pt idx="26">
                  <c:v>34.066666666665995</c:v>
                </c:pt>
                <c:pt idx="27">
                  <c:v>34.4166666666654</c:v>
                </c:pt>
                <c:pt idx="28">
                  <c:v>33.93333333333333</c:v>
                </c:pt>
                <c:pt idx="29">
                  <c:v>33.483333333333334</c:v>
                </c:pt>
              </c:numCache>
            </c:numRef>
          </c:val>
        </c:ser>
        <c:marker val="1"/>
        <c:axId val="51303168"/>
        <c:axId val="51284608"/>
      </c:lineChart>
      <c:catAx>
        <c:axId val="51268224"/>
        <c:scaling>
          <c:orientation val="minMax"/>
        </c:scaling>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spPr>
            <a:noFill/>
            <a:ln>
              <a:noFill/>
            </a:ln>
            <a:effectLst/>
          </c:sp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82688"/>
        <c:crosses val="autoZero"/>
        <c:auto val="1"/>
        <c:lblAlgn val="ctr"/>
        <c:lblOffset val="100"/>
      </c:catAx>
      <c:valAx>
        <c:axId val="51282688"/>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baseline="0">
                    <a:effectLst/>
                  </a:rPr>
                  <a:t>Mean Annual  Rainfall at Ibi Station </a:t>
                </a:r>
                <a:r>
                  <a:rPr lang="en-US" sz="1000" b="0" i="0" u="none" strike="noStrike" baseline="0"/>
                  <a:t> </a:t>
                </a:r>
                <a:endParaRPr lang="en-US"/>
              </a:p>
            </c:rich>
          </c:tx>
          <c:layout>
            <c:manualLayout>
              <c:xMode val="edge"/>
              <c:yMode val="edge"/>
              <c:x val="2.3809519751590201E-2"/>
              <c:y val="4.7765617745437076E-2"/>
            </c:manualLayout>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68224"/>
        <c:crosses val="autoZero"/>
        <c:crossBetween val="between"/>
      </c:valAx>
      <c:valAx>
        <c:axId val="51284608"/>
        <c:scaling>
          <c:orientation val="minMax"/>
        </c:scaling>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0" i="0" u="none" strike="noStrike" baseline="0">
                    <a:effectLst/>
                  </a:rPr>
                  <a:t>Mean Annuan Temperature of Ibi Station</a:t>
                </a:r>
                <a:r>
                  <a:rPr lang="en-US" sz="1000" b="0" i="0" u="none" strike="noStrike" baseline="0"/>
                  <a:t> </a:t>
                </a:r>
                <a:endParaRPr lang="en-US"/>
              </a:p>
            </c:rich>
          </c:tx>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03168"/>
        <c:crosses val="max"/>
        <c:crossBetween val="between"/>
      </c:valAx>
      <c:catAx>
        <c:axId val="51303168"/>
        <c:scaling>
          <c:orientation val="minMax"/>
        </c:scaling>
        <c:delete val="1"/>
        <c:axPos val="b"/>
        <c:numFmt formatCode="General" sourceLinked="1"/>
        <c:majorTickMark val="none"/>
        <c:tickLblPos val="none"/>
        <c:crossAx val="51284608"/>
        <c:crosses val="autoZero"/>
        <c:auto val="1"/>
        <c:lblAlgn val="ctr"/>
        <c:lblOffset val="100"/>
      </c:catAx>
    </c:plotArea>
    <c:legend>
      <c:legendPos val="b"/>
      <c:legendEntry>
        <c:idx val="2"/>
        <c:delete val="1"/>
      </c:legendEntry>
      <c:legendEntry>
        <c:idx val="3"/>
        <c:delete val="1"/>
      </c:legendEntry>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Times New Roman" pitchFamily="18" charset="0"/>
                <a:ea typeface="+mn-ea"/>
                <a:cs typeface="Times New Roman" pitchFamily="18" charset="0"/>
              </a:defRPr>
            </a:pPr>
            <a:endParaRPr lang="en-US" sz="1200" b="0" i="0" u="none" strike="noStrike" baseline="0">
              <a:effectLst/>
              <a:latin typeface="Times New Roman" pitchFamily="18" charset="0"/>
              <a:cs typeface="Times New Roman" pitchFamily="18" charset="0"/>
            </a:endParaRPr>
          </a:p>
          <a:p>
            <a:pPr>
              <a:defRPr sz="1200" b="0" i="0" u="none" strike="noStrike" kern="1200" spc="0" baseline="0">
                <a:solidFill>
                  <a:schemeClr val="tx1">
                    <a:lumMod val="65000"/>
                    <a:lumOff val="35000"/>
                  </a:schemeClr>
                </a:solidFill>
                <a:latin typeface="Times New Roman" pitchFamily="18" charset="0"/>
                <a:ea typeface="+mn-ea"/>
                <a:cs typeface="Times New Roman" pitchFamily="18" charset="0"/>
              </a:defRPr>
            </a:pPr>
            <a:r>
              <a:rPr lang="en-US" sz="1200" b="0" i="0" u="none" strike="noStrike" baseline="0">
                <a:effectLst/>
                <a:latin typeface="Times New Roman" pitchFamily="18" charset="0"/>
                <a:cs typeface="Times New Roman" pitchFamily="18" charset="0"/>
              </a:rPr>
              <a:t>Mean Maximum Temperature at Taraba State1983-2012</a:t>
            </a:r>
            <a:r>
              <a:rPr lang="en-US" sz="1200" b="0" i="0" u="none" strike="noStrike" baseline="0">
                <a:latin typeface="Times New Roman" pitchFamily="18" charset="0"/>
                <a:cs typeface="Times New Roman" pitchFamily="18" charset="0"/>
              </a:rPr>
              <a:t> </a:t>
            </a:r>
            <a:endParaRPr lang="en-US" sz="1200">
              <a:latin typeface="Times New Roman" pitchFamily="18" charset="0"/>
              <a:cs typeface="Times New Roman" pitchFamily="18" charset="0"/>
            </a:endParaRPr>
          </a:p>
        </c:rich>
      </c:tx>
      <c:layout>
        <c:manualLayout>
          <c:xMode val="edge"/>
          <c:yMode val="edge"/>
          <c:x val="0.17936597897955817"/>
          <c:y val="0.89959839357429761"/>
        </c:manualLayout>
      </c:layout>
      <c:spPr>
        <a:noFill/>
        <a:ln>
          <a:noFill/>
        </a:ln>
        <a:effectLst/>
      </c:spPr>
    </c:title>
    <c:plotArea>
      <c:layout>
        <c:manualLayout>
          <c:layoutTarget val="inner"/>
          <c:xMode val="edge"/>
          <c:yMode val="edge"/>
          <c:x val="0.15064750418056971"/>
          <c:y val="0.20591164658634975"/>
          <c:w val="0.81000651506166033"/>
          <c:h val="0.62639985469932191"/>
        </c:manualLayout>
      </c:layout>
      <c:lineChart>
        <c:grouping val="standard"/>
        <c:ser>
          <c:idx val="0"/>
          <c:order val="0"/>
          <c:tx>
            <c:strRef>
              <c:f>Sheet2!$E$1</c:f>
              <c:strCache>
                <c:ptCount val="1"/>
                <c:pt idx="0">
                  <c:v>YEILDS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Sheet2!$B$2:$B$31</c:f>
              <c:numCache>
                <c:formatCode>0.0</c:formatCode>
                <c:ptCount val="30"/>
                <c:pt idx="0">
                  <c:v>30.641666666666691</c:v>
                </c:pt>
                <c:pt idx="1">
                  <c:v>31.50833333333274</c:v>
                </c:pt>
                <c:pt idx="2">
                  <c:v>31.34166666666669</c:v>
                </c:pt>
                <c:pt idx="3">
                  <c:v>30.4375</c:v>
                </c:pt>
                <c:pt idx="4">
                  <c:v>31.116666666666731</c:v>
                </c:pt>
                <c:pt idx="5">
                  <c:v>31.045833333332823</c:v>
                </c:pt>
                <c:pt idx="6">
                  <c:v>31.287499999999689</c:v>
                </c:pt>
                <c:pt idx="7">
                  <c:v>30.804166666666731</c:v>
                </c:pt>
                <c:pt idx="8">
                  <c:v>30.504166666666691</c:v>
                </c:pt>
                <c:pt idx="9">
                  <c:v>30.570833333332967</c:v>
                </c:pt>
                <c:pt idx="10">
                  <c:v>30.512500000000003</c:v>
                </c:pt>
                <c:pt idx="11">
                  <c:v>30.608333333332823</c:v>
                </c:pt>
                <c:pt idx="12">
                  <c:v>31.099999999999987</c:v>
                </c:pt>
                <c:pt idx="13">
                  <c:v>31.191666666666691</c:v>
                </c:pt>
                <c:pt idx="14">
                  <c:v>30.991666666666667</c:v>
                </c:pt>
                <c:pt idx="15">
                  <c:v>31.300000000000004</c:v>
                </c:pt>
                <c:pt idx="16">
                  <c:v>30.825000000000003</c:v>
                </c:pt>
                <c:pt idx="17">
                  <c:v>30.724999999999987</c:v>
                </c:pt>
                <c:pt idx="18">
                  <c:v>30.362499999999631</c:v>
                </c:pt>
                <c:pt idx="19">
                  <c:v>30.00833333333274</c:v>
                </c:pt>
                <c:pt idx="20">
                  <c:v>30.733333333332823</c:v>
                </c:pt>
                <c:pt idx="21">
                  <c:v>30.6</c:v>
                </c:pt>
                <c:pt idx="22">
                  <c:v>29.354166666666735</c:v>
                </c:pt>
                <c:pt idx="23">
                  <c:v>31.075000000000003</c:v>
                </c:pt>
                <c:pt idx="24">
                  <c:v>29.200000000000003</c:v>
                </c:pt>
                <c:pt idx="25">
                  <c:v>29.283333333332646</c:v>
                </c:pt>
                <c:pt idx="26">
                  <c:v>31.366666666666667</c:v>
                </c:pt>
                <c:pt idx="27">
                  <c:v>30.625</c:v>
                </c:pt>
                <c:pt idx="28">
                  <c:v>30.25833333333274</c:v>
                </c:pt>
                <c:pt idx="29">
                  <c:v>30.741666666666667</c:v>
                </c:pt>
              </c:numCache>
            </c:numRef>
          </c:cat>
          <c:val>
            <c:numRef>
              <c:f>Sheet2!$E$2:$E$31</c:f>
              <c:numCache>
                <c:formatCode>0.0</c:formatCode>
                <c:ptCount val="30"/>
                <c:pt idx="0">
                  <c:v>351.88500000000022</c:v>
                </c:pt>
                <c:pt idx="1">
                  <c:v>451.01571428571424</c:v>
                </c:pt>
                <c:pt idx="2">
                  <c:v>550.14642857142849</c:v>
                </c:pt>
                <c:pt idx="3">
                  <c:v>449.94642857142873</c:v>
                </c:pt>
                <c:pt idx="4">
                  <c:v>349.74642857142874</c:v>
                </c:pt>
                <c:pt idx="5">
                  <c:v>448.87714285714299</c:v>
                </c:pt>
                <c:pt idx="6">
                  <c:v>348.677142857143</c:v>
                </c:pt>
                <c:pt idx="7">
                  <c:v>248.47714285714551</c:v>
                </c:pt>
                <c:pt idx="8">
                  <c:v>347.60785714285731</c:v>
                </c:pt>
                <c:pt idx="9">
                  <c:v>446.73857142856485</c:v>
                </c:pt>
                <c:pt idx="10">
                  <c:v>545.86928571428246</c:v>
                </c:pt>
                <c:pt idx="11">
                  <c:v>645</c:v>
                </c:pt>
                <c:pt idx="12">
                  <c:v>770</c:v>
                </c:pt>
                <c:pt idx="13">
                  <c:v>826</c:v>
                </c:pt>
                <c:pt idx="14">
                  <c:v>830</c:v>
                </c:pt>
                <c:pt idx="15">
                  <c:v>1143</c:v>
                </c:pt>
                <c:pt idx="16">
                  <c:v>1408</c:v>
                </c:pt>
                <c:pt idx="17">
                  <c:v>910</c:v>
                </c:pt>
                <c:pt idx="18">
                  <c:v>669</c:v>
                </c:pt>
                <c:pt idx="19">
                  <c:v>2578</c:v>
                </c:pt>
                <c:pt idx="20">
                  <c:v>2611</c:v>
                </c:pt>
                <c:pt idx="21">
                  <c:v>2972</c:v>
                </c:pt>
                <c:pt idx="22">
                  <c:v>2720</c:v>
                </c:pt>
                <c:pt idx="23">
                  <c:v>3213.25</c:v>
                </c:pt>
                <c:pt idx="24">
                  <c:v>3168.19</c:v>
                </c:pt>
                <c:pt idx="25">
                  <c:v>2152.94</c:v>
                </c:pt>
                <c:pt idx="26">
                  <c:v>2157.8300000000022</c:v>
                </c:pt>
                <c:pt idx="27">
                  <c:v>2256.9607142857162</c:v>
                </c:pt>
                <c:pt idx="28">
                  <c:v>2356.0914285714848</c:v>
                </c:pt>
                <c:pt idx="29">
                  <c:v>2455.2221428571452</c:v>
                </c:pt>
              </c:numCache>
            </c:numRef>
          </c:val>
        </c:ser>
        <c:ser>
          <c:idx val="1"/>
          <c:order val="1"/>
          <c:tx>
            <c:strRef>
              <c:f>Sheet2!$E$1</c:f>
              <c:strCache>
                <c:ptCount val="1"/>
                <c:pt idx="0">
                  <c:v>YEILDS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trendline>
            <c:spPr>
              <a:ln w="19050" cap="rnd">
                <a:solidFill>
                  <a:schemeClr val="accent2"/>
                </a:solidFill>
                <a:prstDash val="sysDot"/>
              </a:ln>
              <a:effectLst/>
            </c:spPr>
            <c:trendlineType val="linear"/>
            <c:intercept val="0"/>
            <c:dispRSqr val="1"/>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cat>
            <c:numRef>
              <c:f>Sheet2!$B$2:$B$31</c:f>
              <c:numCache>
                <c:formatCode>0.0</c:formatCode>
                <c:ptCount val="30"/>
                <c:pt idx="0">
                  <c:v>30.641666666666691</c:v>
                </c:pt>
                <c:pt idx="1">
                  <c:v>31.50833333333274</c:v>
                </c:pt>
                <c:pt idx="2">
                  <c:v>31.34166666666669</c:v>
                </c:pt>
                <c:pt idx="3">
                  <c:v>30.4375</c:v>
                </c:pt>
                <c:pt idx="4">
                  <c:v>31.116666666666731</c:v>
                </c:pt>
                <c:pt idx="5">
                  <c:v>31.045833333332823</c:v>
                </c:pt>
                <c:pt idx="6">
                  <c:v>31.287499999999689</c:v>
                </c:pt>
                <c:pt idx="7">
                  <c:v>30.804166666666731</c:v>
                </c:pt>
                <c:pt idx="8">
                  <c:v>30.504166666666691</c:v>
                </c:pt>
                <c:pt idx="9">
                  <c:v>30.570833333332967</c:v>
                </c:pt>
                <c:pt idx="10">
                  <c:v>30.512500000000003</c:v>
                </c:pt>
                <c:pt idx="11">
                  <c:v>30.608333333332823</c:v>
                </c:pt>
                <c:pt idx="12">
                  <c:v>31.099999999999987</c:v>
                </c:pt>
                <c:pt idx="13">
                  <c:v>31.191666666666691</c:v>
                </c:pt>
                <c:pt idx="14">
                  <c:v>30.991666666666667</c:v>
                </c:pt>
                <c:pt idx="15">
                  <c:v>31.300000000000004</c:v>
                </c:pt>
                <c:pt idx="16">
                  <c:v>30.825000000000003</c:v>
                </c:pt>
                <c:pt idx="17">
                  <c:v>30.724999999999987</c:v>
                </c:pt>
                <c:pt idx="18">
                  <c:v>30.362499999999631</c:v>
                </c:pt>
                <c:pt idx="19">
                  <c:v>30.00833333333274</c:v>
                </c:pt>
                <c:pt idx="20">
                  <c:v>30.733333333332823</c:v>
                </c:pt>
                <c:pt idx="21">
                  <c:v>30.6</c:v>
                </c:pt>
                <c:pt idx="22">
                  <c:v>29.354166666666735</c:v>
                </c:pt>
                <c:pt idx="23">
                  <c:v>31.075000000000003</c:v>
                </c:pt>
                <c:pt idx="24">
                  <c:v>29.200000000000003</c:v>
                </c:pt>
                <c:pt idx="25">
                  <c:v>29.283333333332646</c:v>
                </c:pt>
                <c:pt idx="26">
                  <c:v>31.366666666666667</c:v>
                </c:pt>
                <c:pt idx="27">
                  <c:v>30.625</c:v>
                </c:pt>
                <c:pt idx="28">
                  <c:v>30.25833333333274</c:v>
                </c:pt>
                <c:pt idx="29">
                  <c:v>30.741666666666667</c:v>
                </c:pt>
              </c:numCache>
            </c:numRef>
          </c:cat>
          <c:val>
            <c:numRef>
              <c:f>Sheet2!$E$2:$E$31</c:f>
              <c:numCache>
                <c:formatCode>0.0</c:formatCode>
                <c:ptCount val="30"/>
                <c:pt idx="0">
                  <c:v>351.88500000000022</c:v>
                </c:pt>
                <c:pt idx="1">
                  <c:v>451.01571428571424</c:v>
                </c:pt>
                <c:pt idx="2">
                  <c:v>550.14642857142849</c:v>
                </c:pt>
                <c:pt idx="3">
                  <c:v>449.94642857142873</c:v>
                </c:pt>
                <c:pt idx="4">
                  <c:v>349.74642857142874</c:v>
                </c:pt>
                <c:pt idx="5">
                  <c:v>448.87714285714299</c:v>
                </c:pt>
                <c:pt idx="6">
                  <c:v>348.677142857143</c:v>
                </c:pt>
                <c:pt idx="7">
                  <c:v>248.47714285714551</c:v>
                </c:pt>
                <c:pt idx="8">
                  <c:v>347.60785714285731</c:v>
                </c:pt>
                <c:pt idx="9">
                  <c:v>446.73857142856485</c:v>
                </c:pt>
                <c:pt idx="10">
                  <c:v>545.86928571428246</c:v>
                </c:pt>
                <c:pt idx="11">
                  <c:v>645</c:v>
                </c:pt>
                <c:pt idx="12">
                  <c:v>770</c:v>
                </c:pt>
                <c:pt idx="13">
                  <c:v>826</c:v>
                </c:pt>
                <c:pt idx="14">
                  <c:v>830</c:v>
                </c:pt>
                <c:pt idx="15">
                  <c:v>1143</c:v>
                </c:pt>
                <c:pt idx="16">
                  <c:v>1408</c:v>
                </c:pt>
                <c:pt idx="17">
                  <c:v>910</c:v>
                </c:pt>
                <c:pt idx="18">
                  <c:v>669</c:v>
                </c:pt>
                <c:pt idx="19">
                  <c:v>2578</c:v>
                </c:pt>
                <c:pt idx="20">
                  <c:v>2611</c:v>
                </c:pt>
                <c:pt idx="21">
                  <c:v>2972</c:v>
                </c:pt>
                <c:pt idx="22">
                  <c:v>2720</c:v>
                </c:pt>
                <c:pt idx="23">
                  <c:v>3213.25</c:v>
                </c:pt>
                <c:pt idx="24">
                  <c:v>3168.19</c:v>
                </c:pt>
                <c:pt idx="25">
                  <c:v>2152.94</c:v>
                </c:pt>
                <c:pt idx="26">
                  <c:v>2157.8300000000022</c:v>
                </c:pt>
                <c:pt idx="27">
                  <c:v>2256.9607142857162</c:v>
                </c:pt>
                <c:pt idx="28">
                  <c:v>2356.0914285714848</c:v>
                </c:pt>
                <c:pt idx="29">
                  <c:v>2455.2221428571452</c:v>
                </c:pt>
              </c:numCache>
            </c:numRef>
          </c:val>
        </c:ser>
        <c:marker val="1"/>
        <c:axId val="50805376"/>
        <c:axId val="50839936"/>
      </c:lineChart>
      <c:catAx>
        <c:axId val="50805376"/>
        <c:scaling>
          <c:orientation val="minMax"/>
        </c:scaling>
        <c:axPos val="b"/>
        <c:numFmt formatCode="0.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839936"/>
        <c:crosses val="autoZero"/>
        <c:auto val="1"/>
        <c:lblAlgn val="ctr"/>
        <c:lblOffset val="100"/>
      </c:catAx>
      <c:valAx>
        <c:axId val="50839936"/>
        <c:scaling>
          <c:orientation val="minMax"/>
        </c:scaling>
        <c:axPos val="l"/>
        <c:majorGridlines>
          <c:spPr>
            <a:ln w="9525" cap="flat" cmpd="sng" algn="ctr">
              <a:solidFill>
                <a:schemeClr val="tx1">
                  <a:lumMod val="15000"/>
                  <a:lumOff val="85000"/>
                </a:schemeClr>
              </a:solidFill>
              <a:round/>
            </a:ln>
            <a:effectLst/>
          </c:spPr>
        </c:majorGridlines>
        <c:numFmt formatCode="0.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805376"/>
        <c:crosses val="autoZero"/>
        <c:crossBetween val="between"/>
      </c:valAx>
      <c:spPr>
        <a:noFill/>
        <a:ln>
          <a:noFill/>
        </a:ln>
        <a:effectLst/>
      </c:spPr>
    </c:plotArea>
    <c:legend>
      <c:legendPos val="b"/>
      <c:legendEntry>
        <c:idx val="0"/>
        <c:delete val="1"/>
      </c:legendEntry>
      <c:layout>
        <c:manualLayout>
          <c:xMode val="edge"/>
          <c:yMode val="edge"/>
          <c:x val="0.23409530297238831"/>
          <c:y val="5.2610062296429817E-2"/>
          <c:w val="0.45531433666430582"/>
          <c:h val="0.21807266862726499"/>
        </c:manualLayout>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Mean Annual Rainfall at Taraba State 1983-2012  </a:t>
            </a:r>
          </a:p>
        </c:rich>
      </c:tx>
      <c:layout>
        <c:manualLayout>
          <c:xMode val="edge"/>
          <c:yMode val="edge"/>
          <c:x val="0.13820161961462132"/>
          <c:y val="0.9117083080961037"/>
        </c:manualLayout>
      </c:layout>
      <c:spPr>
        <a:noFill/>
        <a:ln>
          <a:noFill/>
        </a:ln>
        <a:effectLst/>
      </c:spPr>
    </c:title>
    <c:plotArea>
      <c:layout>
        <c:manualLayout>
          <c:layoutTarget val="inner"/>
          <c:xMode val="edge"/>
          <c:yMode val="edge"/>
          <c:x val="0.12373775686575766"/>
          <c:y val="2.8790786948176578E-2"/>
          <c:w val="0.84268900838614946"/>
          <c:h val="0.92962252079334617"/>
        </c:manualLayout>
      </c:layout>
      <c:lineChart>
        <c:grouping val="standard"/>
        <c:ser>
          <c:idx val="1"/>
          <c:order val="0"/>
          <c:tx>
            <c:strRef>
              <c:f>Sheet4!$D$1</c:f>
              <c:strCache>
                <c:ptCount val="1"/>
                <c:pt idx="0">
                  <c:v>Yield</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trendline>
            <c:spPr>
              <a:ln w="19050" cap="rnd">
                <a:solidFill>
                  <a:schemeClr val="accent2"/>
                </a:solidFill>
                <a:prstDash val="sysDot"/>
              </a:ln>
              <a:effectLst/>
            </c:spPr>
            <c:trendlineType val="linear"/>
            <c:dispRSqr val="1"/>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cat>
            <c:numRef>
              <c:f>Sheet4!$C$2:$C$32</c:f>
              <c:numCache>
                <c:formatCode>0.0</c:formatCode>
                <c:ptCount val="31"/>
                <c:pt idx="0">
                  <c:v>109.82857142857102</c:v>
                </c:pt>
                <c:pt idx="1">
                  <c:v>123.39999999999999</c:v>
                </c:pt>
                <c:pt idx="2">
                  <c:v>165.42857142857142</c:v>
                </c:pt>
                <c:pt idx="3">
                  <c:v>137.41428571428509</c:v>
                </c:pt>
                <c:pt idx="4">
                  <c:v>132.75714285714284</c:v>
                </c:pt>
                <c:pt idx="5">
                  <c:v>121.98571428571429</c:v>
                </c:pt>
                <c:pt idx="6">
                  <c:v>129.625</c:v>
                </c:pt>
                <c:pt idx="7">
                  <c:v>106.91249999999999</c:v>
                </c:pt>
                <c:pt idx="8">
                  <c:v>89.262500000000003</c:v>
                </c:pt>
                <c:pt idx="9">
                  <c:v>143.57142857142861</c:v>
                </c:pt>
                <c:pt idx="10">
                  <c:v>118.54285714285705</c:v>
                </c:pt>
                <c:pt idx="11">
                  <c:v>159.5</c:v>
                </c:pt>
                <c:pt idx="12">
                  <c:v>116.13750000000002</c:v>
                </c:pt>
                <c:pt idx="13">
                  <c:v>87.474999999999994</c:v>
                </c:pt>
                <c:pt idx="14">
                  <c:v>174.14285714285651</c:v>
                </c:pt>
                <c:pt idx="15">
                  <c:v>124.11428571428571</c:v>
                </c:pt>
                <c:pt idx="16">
                  <c:v>136.57500000000002</c:v>
                </c:pt>
                <c:pt idx="17">
                  <c:v>138.44999999999999</c:v>
                </c:pt>
                <c:pt idx="18">
                  <c:v>134.15714285714287</c:v>
                </c:pt>
                <c:pt idx="19">
                  <c:v>134.84</c:v>
                </c:pt>
                <c:pt idx="20">
                  <c:v>145.48571428571429</c:v>
                </c:pt>
                <c:pt idx="21">
                  <c:v>193.79999999999998</c:v>
                </c:pt>
                <c:pt idx="22">
                  <c:v>159.34285714285713</c:v>
                </c:pt>
                <c:pt idx="23">
                  <c:v>135.94999999999999</c:v>
                </c:pt>
                <c:pt idx="24">
                  <c:v>116.03749999999999</c:v>
                </c:pt>
                <c:pt idx="25">
                  <c:v>133.74285714285654</c:v>
                </c:pt>
                <c:pt idx="26">
                  <c:v>129.88000000000065</c:v>
                </c:pt>
                <c:pt idx="27">
                  <c:v>123</c:v>
                </c:pt>
                <c:pt idx="28">
                  <c:v>132</c:v>
                </c:pt>
                <c:pt idx="29">
                  <c:v>123</c:v>
                </c:pt>
              </c:numCache>
            </c:numRef>
          </c:cat>
          <c:val>
            <c:numRef>
              <c:f>Sheet4!$D$2:$D$32</c:f>
              <c:numCache>
                <c:formatCode>General</c:formatCode>
                <c:ptCount val="31"/>
                <c:pt idx="0">
                  <c:v>345</c:v>
                </c:pt>
                <c:pt idx="1">
                  <c:v>347</c:v>
                </c:pt>
                <c:pt idx="2">
                  <c:v>435</c:v>
                </c:pt>
                <c:pt idx="3">
                  <c:v>432</c:v>
                </c:pt>
                <c:pt idx="4">
                  <c:v>453</c:v>
                </c:pt>
                <c:pt idx="5">
                  <c:v>476</c:v>
                </c:pt>
                <c:pt idx="6">
                  <c:v>478</c:v>
                </c:pt>
                <c:pt idx="7">
                  <c:v>489</c:v>
                </c:pt>
                <c:pt idx="8">
                  <c:v>489</c:v>
                </c:pt>
                <c:pt idx="9">
                  <c:v>532</c:v>
                </c:pt>
                <c:pt idx="10">
                  <c:v>568</c:v>
                </c:pt>
                <c:pt idx="11">
                  <c:v>576</c:v>
                </c:pt>
                <c:pt idx="12" formatCode="#,##0.00">
                  <c:v>645</c:v>
                </c:pt>
                <c:pt idx="13" formatCode="#,##0.00">
                  <c:v>770</c:v>
                </c:pt>
                <c:pt idx="14" formatCode="#,##0.00">
                  <c:v>826</c:v>
                </c:pt>
                <c:pt idx="15" formatCode="#,##0.00">
                  <c:v>830</c:v>
                </c:pt>
                <c:pt idx="16" formatCode="#,##0.00">
                  <c:v>1143</c:v>
                </c:pt>
                <c:pt idx="17" formatCode="#,##0.00">
                  <c:v>1408</c:v>
                </c:pt>
                <c:pt idx="18" formatCode="#,##0.00">
                  <c:v>910</c:v>
                </c:pt>
                <c:pt idx="19" formatCode="#,##0.00">
                  <c:v>669</c:v>
                </c:pt>
                <c:pt idx="20" formatCode="#,##0.00">
                  <c:v>2578</c:v>
                </c:pt>
                <c:pt idx="21" formatCode="#,##0.00">
                  <c:v>2611</c:v>
                </c:pt>
                <c:pt idx="22" formatCode="#,##0.00">
                  <c:v>2972</c:v>
                </c:pt>
                <c:pt idx="23" formatCode="#,##0.00">
                  <c:v>2720</c:v>
                </c:pt>
                <c:pt idx="24" formatCode="#,##0.00">
                  <c:v>2876</c:v>
                </c:pt>
                <c:pt idx="25" formatCode="#,##0.00">
                  <c:v>2954</c:v>
                </c:pt>
                <c:pt idx="26" formatCode="#,##0.00">
                  <c:v>2978</c:v>
                </c:pt>
                <c:pt idx="27" formatCode="#,##0.00">
                  <c:v>3021</c:v>
                </c:pt>
                <c:pt idx="28" formatCode="#,##0.00">
                  <c:v>3025</c:v>
                </c:pt>
                <c:pt idx="29" formatCode="#,##0.00">
                  <c:v>3123</c:v>
                </c:pt>
              </c:numCache>
            </c:numRef>
          </c:val>
        </c:ser>
        <c:marker val="1"/>
        <c:axId val="51799552"/>
        <c:axId val="51801088"/>
      </c:lineChart>
      <c:catAx>
        <c:axId val="51799552"/>
        <c:scaling>
          <c:orientation val="minMax"/>
        </c:scaling>
        <c:axPos val="b"/>
        <c:numFmt formatCode="0.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01088"/>
        <c:crosses val="autoZero"/>
        <c:auto val="1"/>
        <c:lblAlgn val="ctr"/>
        <c:lblOffset val="100"/>
      </c:catAx>
      <c:valAx>
        <c:axId val="5180108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799552"/>
        <c:crosses val="autoZero"/>
        <c:crossBetween val="between"/>
        <c:majorUnit val="200"/>
      </c:valAx>
      <c:spPr>
        <a:ln>
          <a:noFill/>
        </a:ln>
        <a:effectLst/>
      </c:spPr>
    </c:plotArea>
    <c:plotVisOnly val="1"/>
    <c:dispBlanksAs val="gap"/>
  </c:chart>
  <c:spPr>
    <a:solidFill>
      <a:sysClr val="window" lastClr="FFFFFF"/>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B3F46-A587-438C-BF5D-9B1AF1084CC7}" type="datetimeFigureOut">
              <a:rPr lang="en-US" smtClean="0"/>
              <a:pPr/>
              <a:t>5/20/2016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315D1-D467-40B9-9F51-DC1CC9713B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Source: Field Survey, 2015.</a:t>
            </a:r>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None/>
            </a:pPr>
            <a:r>
              <a:rPr lang="en-US" sz="1200" b="1" dirty="0" smtClean="0">
                <a:latin typeface="Times New Roman" pitchFamily="18" charset="0"/>
                <a:ea typeface="Times New Roman"/>
                <a:cs typeface="Times New Roman" pitchFamily="18" charset="0"/>
              </a:rPr>
              <a:t>*Multiple Responses</a:t>
            </a:r>
          </a:p>
          <a:p>
            <a:pPr>
              <a:buFont typeface="Arial" charset="0"/>
              <a:buNone/>
            </a:pPr>
            <a:r>
              <a:rPr lang="en-US" sz="1200" b="1" kern="1200" dirty="0" smtClean="0">
                <a:solidFill>
                  <a:schemeClr val="tx1"/>
                </a:solidFill>
                <a:latin typeface="+mn-lt"/>
                <a:ea typeface="+mn-ea"/>
                <a:cs typeface="+mn-cs"/>
              </a:rPr>
              <a:t>Source: Field Survey, 2015.</a:t>
            </a:r>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 Source: Computed by Researcher, 2015.</a:t>
            </a:r>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kern="1200" dirty="0" smtClean="0">
                <a:solidFill>
                  <a:schemeClr val="tx1"/>
                </a:solidFill>
                <a:latin typeface="Times New Roman" pitchFamily="18" charset="0"/>
                <a:ea typeface="+mn-ea"/>
                <a:cs typeface="Times New Roman" pitchFamily="18" charset="0"/>
              </a:rPr>
              <a:t>Note ** = Significant at 5% *** = Significant at 1%.</a:t>
            </a:r>
          </a:p>
          <a:p>
            <a:r>
              <a:rPr lang="en-US" sz="1200" b="1" kern="1200" dirty="0" smtClean="0">
                <a:solidFill>
                  <a:schemeClr val="tx1"/>
                </a:solidFill>
                <a:latin typeface="+mn-lt"/>
                <a:ea typeface="+mn-ea"/>
                <a:cs typeface="+mn-cs"/>
              </a:rPr>
              <a:t>Source: Regression Result from Field Survey, 2015.</a:t>
            </a:r>
            <a:endParaRPr lang="en-US" sz="1000" b="1" kern="1200" dirty="0" smtClean="0">
              <a:solidFill>
                <a:schemeClr val="tx1"/>
              </a:solidFill>
              <a:latin typeface="Times New Roman" pitchFamily="18" charset="0"/>
              <a:ea typeface="+mn-ea"/>
              <a:cs typeface="Times New Roman" pitchFamily="18" charset="0"/>
            </a:endParaRPr>
          </a:p>
          <a:p>
            <a:r>
              <a:rPr lang="en-US" sz="1000" b="1" kern="1200" dirty="0" smtClean="0">
                <a:solidFill>
                  <a:schemeClr val="tx1"/>
                </a:solidFill>
                <a:latin typeface="Times New Roman" pitchFamily="18" charset="0"/>
                <a:ea typeface="+mn-ea"/>
                <a:cs typeface="Times New Roman" pitchFamily="18" charset="0"/>
              </a:rPr>
              <a:t>  </a:t>
            </a:r>
            <a:r>
              <a:rPr lang="en-US" sz="1200" b="1" kern="1200" dirty="0" smtClean="0">
                <a:solidFill>
                  <a:schemeClr val="tx1"/>
                </a:solidFill>
                <a:latin typeface="+mn-lt"/>
                <a:ea typeface="+mn-ea"/>
                <a:cs typeface="+mn-cs"/>
              </a:rPr>
              <a:t/>
            </a:r>
            <a:br>
              <a:rPr lang="en-US" sz="1200" b="1" kern="1200" dirty="0" smtClean="0">
                <a:solidFill>
                  <a:schemeClr val="tx1"/>
                </a:solidFill>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Source: NIMET, 2015.</a:t>
            </a:r>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Fig 1: Trends of Temperature and Rainfall in the Southern Part of </a:t>
            </a:r>
            <a:r>
              <a:rPr lang="en-US" sz="1200" b="1" kern="1200" dirty="0" err="1" smtClean="0">
                <a:solidFill>
                  <a:schemeClr val="tx1"/>
                </a:solidFill>
                <a:latin typeface="+mn-lt"/>
                <a:ea typeface="+mn-ea"/>
                <a:cs typeface="+mn-cs"/>
              </a:rPr>
              <a:t>Taraba</a:t>
            </a:r>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Note: *** = significant at 1%</a:t>
            </a:r>
          </a:p>
          <a:p>
            <a:r>
              <a:rPr lang="en-US" sz="1200" b="1" kern="1200" dirty="0" smtClean="0">
                <a:solidFill>
                  <a:schemeClr val="tx1"/>
                </a:solidFill>
                <a:latin typeface="+mn-lt"/>
                <a:ea typeface="+mn-ea"/>
                <a:cs typeface="+mn-cs"/>
              </a:rPr>
              <a:t>Source: Computer Generated Analysis, 2015.</a:t>
            </a:r>
          </a:p>
          <a:p>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Fig 2: Line Graph Showing Relationship between Cassava Yields and Temperature in </a:t>
            </a:r>
            <a:r>
              <a:rPr lang="en-US" sz="1200" b="1" kern="1200" dirty="0" err="1" smtClean="0">
                <a:solidFill>
                  <a:schemeClr val="tx1"/>
                </a:solidFill>
                <a:latin typeface="+mn-lt"/>
                <a:ea typeface="+mn-ea"/>
                <a:cs typeface="+mn-cs"/>
              </a:rPr>
              <a:t>Taraba</a:t>
            </a:r>
            <a:r>
              <a:rPr lang="en-US" sz="1200" b="1" kern="1200" dirty="0" smtClean="0">
                <a:solidFill>
                  <a:schemeClr val="tx1"/>
                </a:solidFill>
                <a:latin typeface="+mn-lt"/>
                <a:ea typeface="+mn-ea"/>
                <a:cs typeface="+mn-cs"/>
              </a:rPr>
              <a:t> State from 1983 - 2012</a:t>
            </a:r>
            <a:endParaRPr lang="en-US" dirty="0" smtClean="0"/>
          </a:p>
          <a:p>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Fig. 3: Line Graph showing Relationship between Cassava Yields and Rainfall  in </a:t>
            </a:r>
            <a:r>
              <a:rPr lang="en-US" sz="1200" b="1" kern="1200" dirty="0" err="1" smtClean="0">
                <a:solidFill>
                  <a:schemeClr val="tx1"/>
                </a:solidFill>
                <a:latin typeface="+mn-lt"/>
                <a:ea typeface="+mn-ea"/>
                <a:cs typeface="+mn-cs"/>
              </a:rPr>
              <a:t>Taraba</a:t>
            </a:r>
            <a:r>
              <a:rPr lang="en-US" sz="1200" b="1" kern="1200" dirty="0" smtClean="0">
                <a:solidFill>
                  <a:schemeClr val="tx1"/>
                </a:solidFill>
                <a:latin typeface="+mn-lt"/>
                <a:ea typeface="+mn-ea"/>
                <a:cs typeface="+mn-cs"/>
              </a:rPr>
              <a:t> State from  1983 – 2012</a:t>
            </a:r>
            <a:endParaRPr lang="en-US" dirty="0" smtClean="0"/>
          </a:p>
          <a:p>
            <a:endParaRPr lang="en-US" dirty="0"/>
          </a:p>
        </p:txBody>
      </p:sp>
      <p:sp>
        <p:nvSpPr>
          <p:cNvPr id="4" name="Slide Number Placeholder 3"/>
          <p:cNvSpPr>
            <a:spLocks noGrp="1"/>
          </p:cNvSpPr>
          <p:nvPr>
            <p:ph type="sldNum" sz="quarter" idx="10"/>
          </p:nvPr>
        </p:nvSpPr>
        <p:spPr/>
        <p:txBody>
          <a:bodyPr/>
          <a:lstStyle/>
          <a:p>
            <a:fld id="{289315D1-D467-40B9-9F51-DC1CC9713BC3}"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88C1A-B3AD-4939-ACBB-FD5AE0ADA8B4}"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88C1A-B3AD-4939-ACBB-FD5AE0ADA8B4}"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88C1A-B3AD-4939-ACBB-FD5AE0ADA8B4}"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88C1A-B3AD-4939-ACBB-FD5AE0ADA8B4}"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88C1A-B3AD-4939-ACBB-FD5AE0ADA8B4}"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C88C1A-B3AD-4939-ACBB-FD5AE0ADA8B4}"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C88C1A-B3AD-4939-ACBB-FD5AE0ADA8B4}" type="datetimeFigureOut">
              <a:rPr lang="en-US" smtClean="0"/>
              <a:pPr/>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C88C1A-B3AD-4939-ACBB-FD5AE0ADA8B4}" type="datetimeFigureOut">
              <a:rPr lang="en-US" smtClean="0"/>
              <a:pPr/>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88C1A-B3AD-4939-ACBB-FD5AE0ADA8B4}" type="datetimeFigureOut">
              <a:rPr lang="en-US" smtClean="0"/>
              <a:pPr/>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88C1A-B3AD-4939-ACBB-FD5AE0ADA8B4}"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88C1A-B3AD-4939-ACBB-FD5AE0ADA8B4}"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8B661-7824-4510-AED2-623503D696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88C1A-B3AD-4939-ACBB-FD5AE0ADA8B4}" type="datetimeFigureOut">
              <a:rPr lang="en-US" smtClean="0"/>
              <a:pPr/>
              <a:t>5/20/2016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B661-7824-4510-AED2-623503D696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sfbaba2007@gmail.com" TargetMode="External"/><Relationship Id="rId2" Type="http://schemas.openxmlformats.org/officeDocument/2006/relationships/hyperlink" Target="mailto:funmilolafausat@yahoo.com" TargetMode="External"/><Relationship Id="rId1" Type="http://schemas.openxmlformats.org/officeDocument/2006/relationships/slideLayout" Target="../slideLayouts/slideLayout1.xml"/><Relationship Id="rId4" Type="http://schemas.openxmlformats.org/officeDocument/2006/relationships/hyperlink" Target="mailto:Sunshineshamaki@gmail.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534400" cy="6248400"/>
          </a:xfrm>
        </p:spPr>
        <p:txBody>
          <a:bodyPr>
            <a:normAutofit/>
          </a:bodyPr>
          <a:lstStyle/>
          <a:p>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IMPLICATIONS OF CLIMATE CHANGE ON FOOD SECURITY IN TARABA SOUTH, NIGERIA</a:t>
            </a:r>
            <a:endParaRPr lang="en-US" sz="2400" b="1"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By</a:t>
            </a:r>
          </a:p>
          <a:p>
            <a:r>
              <a:rPr lang="en-US" sz="2400" dirty="0">
                <a:latin typeface="Times New Roman" pitchFamily="18" charset="0"/>
                <a:cs typeface="Times New Roman" pitchFamily="18" charset="0"/>
              </a:rPr>
              <a:t>AHMED </a:t>
            </a:r>
            <a:r>
              <a:rPr lang="en-US" sz="2400" dirty="0" err="1">
                <a:latin typeface="Times New Roman" pitchFamily="18" charset="0"/>
                <a:cs typeface="Times New Roman" pitchFamily="18" charset="0"/>
              </a:rPr>
              <a:t>Funmilola</a:t>
            </a:r>
            <a:r>
              <a:rPr lang="en-US" sz="2400" dirty="0">
                <a:latin typeface="Times New Roman" pitchFamily="18" charset="0"/>
                <a:cs typeface="Times New Roman" pitchFamily="18" charset="0"/>
              </a:rPr>
              <a:t> F*.</a:t>
            </a:r>
          </a:p>
          <a:p>
            <a:r>
              <a:rPr lang="en-US" sz="2400" u="sng" dirty="0">
                <a:latin typeface="Times New Roman" pitchFamily="18" charset="0"/>
                <a:cs typeface="Times New Roman" pitchFamily="18" charset="0"/>
                <a:hlinkClick r:id="rId2"/>
              </a:rPr>
              <a:t>funmilolafausat@yahoo.com</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*corresponding author</a:t>
            </a:r>
          </a:p>
          <a:p>
            <a:r>
              <a:rPr lang="en-US" sz="2400" dirty="0">
                <a:latin typeface="Times New Roman" pitchFamily="18" charset="0"/>
                <a:cs typeface="Times New Roman" pitchFamily="18" charset="0"/>
              </a:rPr>
              <a:t>	YUSUF </a:t>
            </a:r>
            <a:r>
              <a:rPr lang="en-US" sz="2400" dirty="0" err="1">
                <a:latin typeface="Times New Roman" pitchFamily="18" charset="0"/>
                <a:cs typeface="Times New Roman" pitchFamily="18" charset="0"/>
              </a:rPr>
              <a:t>Adamu</a:t>
            </a:r>
            <a:r>
              <a:rPr lang="en-US" sz="2400" dirty="0">
                <a:latin typeface="Times New Roman" pitchFamily="18" charset="0"/>
                <a:cs typeface="Times New Roman" pitchFamily="18" charset="0"/>
              </a:rPr>
              <a:t> B.	</a:t>
            </a:r>
          </a:p>
          <a:p>
            <a:r>
              <a:rPr lang="en-US" sz="2400" u="sng" dirty="0">
                <a:latin typeface="Times New Roman" pitchFamily="18" charset="0"/>
                <a:cs typeface="Times New Roman" pitchFamily="18" charset="0"/>
                <a:hlinkClick r:id="rId3"/>
              </a:rPr>
              <a:t>ysfbaba2007@gmail.com</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&amp;</a:t>
            </a:r>
          </a:p>
          <a:p>
            <a:r>
              <a:rPr lang="en-US" sz="2400" dirty="0">
                <a:latin typeface="Times New Roman" pitchFamily="18" charset="0"/>
                <a:cs typeface="Times New Roman" pitchFamily="18" charset="0"/>
              </a:rPr>
              <a:t>SHAMAKI </a:t>
            </a:r>
            <a:r>
              <a:rPr lang="en-US" sz="2400" dirty="0" err="1">
                <a:latin typeface="Times New Roman" pitchFamily="18" charset="0"/>
                <a:cs typeface="Times New Roman" pitchFamily="18" charset="0"/>
              </a:rPr>
              <a:t>Mbeakin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Ndetu</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hlinkClick r:id="rId4"/>
              </a:rPr>
              <a:t>Sunshineshamaki@gmail.com</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Department of Economics University of Maiduguri </a:t>
            </a:r>
            <a:r>
              <a:rPr lang="en-US" sz="2400" dirty="0" err="1">
                <a:latin typeface="Times New Roman" pitchFamily="18" charset="0"/>
                <a:cs typeface="Times New Roman" pitchFamily="18" charset="0"/>
              </a:rPr>
              <a:t>Borno</a:t>
            </a:r>
            <a:r>
              <a:rPr lang="en-US" sz="2400" dirty="0">
                <a:latin typeface="Times New Roman" pitchFamily="18" charset="0"/>
                <a:cs typeface="Times New Roman" pitchFamily="18" charset="0"/>
              </a:rPr>
              <a:t> State, Nigeria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4C.	Determinants of Food Security</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mtClean="0"/>
              <a:t>Table 3: Determinants of Food Security in Taraba South</a:t>
            </a:r>
          </a:p>
          <a:p>
            <a:endParaRPr lang="en-US" dirty="0"/>
          </a:p>
        </p:txBody>
      </p:sp>
      <p:graphicFrame>
        <p:nvGraphicFramePr>
          <p:cNvPr id="4" name="Table 3"/>
          <p:cNvGraphicFramePr>
            <a:graphicFrameLocks noGrp="1"/>
          </p:cNvGraphicFramePr>
          <p:nvPr/>
        </p:nvGraphicFramePr>
        <p:xfrm>
          <a:off x="381000" y="1335830"/>
          <a:ext cx="8229600" cy="4760170"/>
        </p:xfrm>
        <a:graphic>
          <a:graphicData uri="http://schemas.openxmlformats.org/drawingml/2006/table">
            <a:tbl>
              <a:tblPr firstRow="1" bandRow="1">
                <a:tableStyleId>{5C22544A-7EE6-4342-B048-85BDC9FD1C3A}</a:tableStyleId>
              </a:tblPr>
              <a:tblGrid>
                <a:gridCol w="2057400"/>
                <a:gridCol w="2057400"/>
                <a:gridCol w="2057400"/>
                <a:gridCol w="2057400"/>
              </a:tblGrid>
              <a:tr h="553930">
                <a:tc>
                  <a:txBody>
                    <a:bodyPr/>
                    <a:lstStyle/>
                    <a:p>
                      <a:pPr algn="l"/>
                      <a:r>
                        <a:rPr lang="en-US" sz="1800" b="1" kern="1200" dirty="0" smtClean="0">
                          <a:solidFill>
                            <a:schemeClr val="lt1"/>
                          </a:solidFill>
                          <a:latin typeface="Times New Roman" pitchFamily="18" charset="0"/>
                          <a:ea typeface="+mn-ea"/>
                          <a:cs typeface="Times New Roman" pitchFamily="18" charset="0"/>
                        </a:rPr>
                        <a:t>Variables </a:t>
                      </a:r>
                      <a:endParaRPr lang="en-US" dirty="0">
                        <a:latin typeface="Times New Roman" pitchFamily="18" charset="0"/>
                        <a:cs typeface="Times New Roman" pitchFamily="18" charset="0"/>
                      </a:endParaRPr>
                    </a:p>
                  </a:txBody>
                  <a:tcPr/>
                </a:tc>
                <a:tc>
                  <a:txBody>
                    <a:bodyPr/>
                    <a:lstStyle/>
                    <a:p>
                      <a:pPr algn="l"/>
                      <a:r>
                        <a:rPr lang="en-US" sz="1800" b="1" kern="1200" dirty="0" smtClean="0">
                          <a:solidFill>
                            <a:schemeClr val="lt1"/>
                          </a:solidFill>
                          <a:latin typeface="Times New Roman" pitchFamily="18" charset="0"/>
                          <a:ea typeface="+mn-ea"/>
                          <a:cs typeface="Times New Roman" pitchFamily="18" charset="0"/>
                        </a:rPr>
                        <a:t>Coefficient </a:t>
                      </a:r>
                      <a:endParaRPr lang="en-US" dirty="0">
                        <a:latin typeface="Times New Roman" pitchFamily="18" charset="0"/>
                        <a:cs typeface="Times New Roman" pitchFamily="18" charset="0"/>
                      </a:endParaRPr>
                    </a:p>
                  </a:txBody>
                  <a:tcPr/>
                </a:tc>
                <a:tc>
                  <a:txBody>
                    <a:bodyPr/>
                    <a:lstStyle/>
                    <a:p>
                      <a:pPr algn="l"/>
                      <a:r>
                        <a:rPr lang="en-US" sz="1800" b="1" kern="1200" dirty="0" smtClean="0">
                          <a:solidFill>
                            <a:schemeClr val="lt1"/>
                          </a:solidFill>
                          <a:latin typeface="Times New Roman" pitchFamily="18" charset="0"/>
                          <a:ea typeface="+mn-ea"/>
                          <a:cs typeface="Times New Roman" pitchFamily="18" charset="0"/>
                        </a:rPr>
                        <a:t>Std. Err.</a:t>
                      </a:r>
                      <a:endParaRPr lang="en-US" dirty="0">
                        <a:latin typeface="Times New Roman" pitchFamily="18" charset="0"/>
                        <a:cs typeface="Times New Roman" pitchFamily="18" charset="0"/>
                      </a:endParaRPr>
                    </a:p>
                  </a:txBody>
                  <a:tcPr/>
                </a:tc>
                <a:tc>
                  <a:txBody>
                    <a:bodyPr/>
                    <a:lstStyle/>
                    <a:p>
                      <a:pPr algn="l"/>
                      <a:r>
                        <a:rPr lang="en-US" sz="1800" b="1" kern="1200" dirty="0" smtClean="0">
                          <a:solidFill>
                            <a:schemeClr val="lt1"/>
                          </a:solidFill>
                          <a:latin typeface="Times New Roman" pitchFamily="18" charset="0"/>
                          <a:ea typeface="+mn-ea"/>
                          <a:cs typeface="Times New Roman" pitchFamily="18" charset="0"/>
                        </a:rPr>
                        <a:t>t-value</a:t>
                      </a:r>
                      <a:endParaRPr lang="en-US" dirty="0">
                        <a:latin typeface="Times New Roman" pitchFamily="18" charset="0"/>
                        <a:cs typeface="Times New Roman" pitchFamily="18" charset="0"/>
                      </a:endParaRPr>
                    </a:p>
                  </a:txBody>
                  <a:tcPr/>
                </a:tc>
              </a:tr>
              <a:tr h="4145070">
                <a:tc>
                  <a:txBody>
                    <a:bodyPr/>
                    <a:lstStyle/>
                    <a:p>
                      <a:pPr algn="l"/>
                      <a:r>
                        <a:rPr lang="en-US" sz="1800" kern="1200" dirty="0" smtClean="0">
                          <a:solidFill>
                            <a:schemeClr val="dk1"/>
                          </a:solidFill>
                          <a:latin typeface="+mn-lt"/>
                          <a:ea typeface="+mn-ea"/>
                          <a:cs typeface="+mn-cs"/>
                        </a:rPr>
                        <a:t>GEND </a:t>
                      </a:r>
                    </a:p>
                    <a:p>
                      <a:pPr algn="l"/>
                      <a:r>
                        <a:rPr lang="en-US" sz="1800" kern="1200" dirty="0" smtClean="0">
                          <a:solidFill>
                            <a:schemeClr val="dk1"/>
                          </a:solidFill>
                          <a:latin typeface="+mn-lt"/>
                          <a:ea typeface="+mn-ea"/>
                          <a:cs typeface="+mn-cs"/>
                        </a:rPr>
                        <a:t>AGE </a:t>
                      </a:r>
                    </a:p>
                    <a:p>
                      <a:pPr algn="l"/>
                      <a:r>
                        <a:rPr lang="en-US" sz="1800" kern="1200" dirty="0" smtClean="0">
                          <a:solidFill>
                            <a:schemeClr val="dk1"/>
                          </a:solidFill>
                          <a:latin typeface="+mn-lt"/>
                          <a:ea typeface="+mn-ea"/>
                          <a:cs typeface="+mn-cs"/>
                        </a:rPr>
                        <a:t>CDR</a:t>
                      </a:r>
                    </a:p>
                    <a:p>
                      <a:pPr algn="l"/>
                      <a:r>
                        <a:rPr lang="en-US" sz="1800" kern="1200" dirty="0" smtClean="0">
                          <a:solidFill>
                            <a:schemeClr val="dk1"/>
                          </a:solidFill>
                          <a:latin typeface="+mn-lt"/>
                          <a:ea typeface="+mn-ea"/>
                          <a:cs typeface="+mn-cs"/>
                        </a:rPr>
                        <a:t>HASZ </a:t>
                      </a:r>
                    </a:p>
                    <a:p>
                      <a:pPr algn="l"/>
                      <a:r>
                        <a:rPr lang="en-US" sz="1800" kern="1200" dirty="0" smtClean="0">
                          <a:solidFill>
                            <a:schemeClr val="dk1"/>
                          </a:solidFill>
                          <a:latin typeface="+mn-lt"/>
                          <a:ea typeface="+mn-ea"/>
                          <a:cs typeface="+mn-cs"/>
                        </a:rPr>
                        <a:t>ASSET </a:t>
                      </a:r>
                    </a:p>
                    <a:p>
                      <a:pPr algn="l"/>
                      <a:r>
                        <a:rPr lang="en-US" sz="1800" kern="1200" dirty="0" smtClean="0">
                          <a:solidFill>
                            <a:schemeClr val="dk1"/>
                          </a:solidFill>
                          <a:latin typeface="+mn-lt"/>
                          <a:ea typeface="+mn-ea"/>
                          <a:cs typeface="+mn-cs"/>
                        </a:rPr>
                        <a:t>COOPMEM </a:t>
                      </a:r>
                    </a:p>
                    <a:p>
                      <a:pPr algn="l"/>
                      <a:r>
                        <a:rPr lang="en-US" sz="1800" kern="1200" dirty="0" smtClean="0">
                          <a:solidFill>
                            <a:schemeClr val="dk1"/>
                          </a:solidFill>
                          <a:latin typeface="+mn-lt"/>
                          <a:ea typeface="+mn-ea"/>
                          <a:cs typeface="+mn-cs"/>
                        </a:rPr>
                        <a:t>FARMEXP </a:t>
                      </a:r>
                    </a:p>
                    <a:p>
                      <a:pPr algn="l"/>
                      <a:r>
                        <a:rPr lang="en-US" sz="1800" kern="1200" dirty="0" smtClean="0">
                          <a:solidFill>
                            <a:schemeClr val="dk1"/>
                          </a:solidFill>
                          <a:latin typeface="+mn-lt"/>
                          <a:ea typeface="+mn-ea"/>
                          <a:cs typeface="+mn-cs"/>
                        </a:rPr>
                        <a:t>PRODENT </a:t>
                      </a:r>
                    </a:p>
                    <a:p>
                      <a:pPr algn="l"/>
                      <a:r>
                        <a:rPr lang="en-US" sz="1800" kern="1200" dirty="0" smtClean="0">
                          <a:solidFill>
                            <a:schemeClr val="dk1"/>
                          </a:solidFill>
                          <a:latin typeface="+mn-lt"/>
                          <a:ea typeface="+mn-ea"/>
                          <a:cs typeface="+mn-cs"/>
                        </a:rPr>
                        <a:t>OFFARM </a:t>
                      </a:r>
                    </a:p>
                    <a:p>
                      <a:pPr algn="l"/>
                      <a:r>
                        <a:rPr lang="en-US" sz="1800" kern="1200" dirty="0" smtClean="0">
                          <a:solidFill>
                            <a:schemeClr val="dk1"/>
                          </a:solidFill>
                          <a:latin typeface="+mn-lt"/>
                          <a:ea typeface="+mn-ea"/>
                          <a:cs typeface="+mn-cs"/>
                        </a:rPr>
                        <a:t>FASZ </a:t>
                      </a:r>
                    </a:p>
                    <a:p>
                      <a:pPr algn="l"/>
                      <a:r>
                        <a:rPr lang="en-US" sz="1800" kern="1200" dirty="0" smtClean="0">
                          <a:solidFill>
                            <a:schemeClr val="dk1"/>
                          </a:solidFill>
                          <a:latin typeface="+mn-lt"/>
                          <a:ea typeface="+mn-ea"/>
                          <a:cs typeface="+mn-cs"/>
                        </a:rPr>
                        <a:t>EXTAG </a:t>
                      </a:r>
                    </a:p>
                    <a:p>
                      <a:pPr algn="l"/>
                      <a:r>
                        <a:rPr lang="en-US" sz="1800" kern="1200" dirty="0" smtClean="0">
                          <a:solidFill>
                            <a:schemeClr val="dk1"/>
                          </a:solidFill>
                          <a:latin typeface="+mn-lt"/>
                          <a:ea typeface="+mn-ea"/>
                          <a:cs typeface="+mn-cs"/>
                        </a:rPr>
                        <a:t>EDU </a:t>
                      </a:r>
                    </a:p>
                    <a:p>
                      <a:pPr algn="l"/>
                      <a:r>
                        <a:rPr lang="en-US" sz="1800" kern="1200" dirty="0" smtClean="0">
                          <a:solidFill>
                            <a:schemeClr val="dk1"/>
                          </a:solidFill>
                          <a:latin typeface="+mn-lt"/>
                          <a:ea typeface="+mn-ea"/>
                          <a:cs typeface="+mn-cs"/>
                        </a:rPr>
                        <a:t>FAYLDS </a:t>
                      </a:r>
                    </a:p>
                    <a:p>
                      <a:pPr algn="l"/>
                      <a:r>
                        <a:rPr lang="en-US" sz="1800" kern="1200" dirty="0" smtClean="0">
                          <a:solidFill>
                            <a:schemeClr val="dk1"/>
                          </a:solidFill>
                          <a:latin typeface="+mn-lt"/>
                          <a:ea typeface="+mn-ea"/>
                          <a:cs typeface="+mn-cs"/>
                        </a:rPr>
                        <a:t>HHINC </a:t>
                      </a:r>
                    </a:p>
                    <a:p>
                      <a:pPr algn="l"/>
                      <a:r>
                        <a:rPr lang="en-US" sz="1800" kern="1200" dirty="0" smtClean="0">
                          <a:solidFill>
                            <a:schemeClr val="dk1"/>
                          </a:solidFill>
                          <a:latin typeface="+mn-lt"/>
                          <a:ea typeface="+mn-ea"/>
                          <a:cs typeface="+mn-cs"/>
                        </a:rPr>
                        <a:t>CREDIT</a:t>
                      </a:r>
                    </a:p>
                  </a:txBody>
                  <a:tcPr/>
                </a:tc>
                <a:tc>
                  <a:txBody>
                    <a:bodyPr/>
                    <a:lstStyle/>
                    <a:p>
                      <a:pPr algn="l"/>
                      <a:r>
                        <a:rPr lang="en-US" sz="1800" kern="1200" dirty="0" smtClean="0">
                          <a:solidFill>
                            <a:schemeClr val="dk1"/>
                          </a:solidFill>
                          <a:latin typeface="+mn-lt"/>
                          <a:ea typeface="+mn-ea"/>
                          <a:cs typeface="+mn-cs"/>
                        </a:rPr>
                        <a:t>4.794646 </a:t>
                      </a:r>
                    </a:p>
                    <a:p>
                      <a:pPr algn="l"/>
                      <a:r>
                        <a:rPr lang="en-US" sz="1800" kern="1200" dirty="0" smtClean="0">
                          <a:solidFill>
                            <a:schemeClr val="dk1"/>
                          </a:solidFill>
                          <a:latin typeface="+mn-lt"/>
                          <a:ea typeface="+mn-ea"/>
                          <a:cs typeface="+mn-cs"/>
                        </a:rPr>
                        <a:t>3.241192 </a:t>
                      </a:r>
                    </a:p>
                    <a:p>
                      <a:pPr algn="l"/>
                      <a:r>
                        <a:rPr lang="en-US" sz="1800" kern="1200" dirty="0" smtClean="0">
                          <a:solidFill>
                            <a:schemeClr val="dk1"/>
                          </a:solidFill>
                          <a:latin typeface="+mn-lt"/>
                          <a:ea typeface="+mn-ea"/>
                          <a:cs typeface="+mn-cs"/>
                        </a:rPr>
                        <a:t>-5.978713</a:t>
                      </a:r>
                    </a:p>
                    <a:p>
                      <a:pPr algn="l"/>
                      <a:r>
                        <a:rPr lang="en-US" sz="1800" kern="1200" dirty="0" smtClean="0">
                          <a:solidFill>
                            <a:schemeClr val="dk1"/>
                          </a:solidFill>
                          <a:latin typeface="+mn-lt"/>
                          <a:ea typeface="+mn-ea"/>
                          <a:cs typeface="+mn-cs"/>
                        </a:rPr>
                        <a:t> -3.730531</a:t>
                      </a:r>
                    </a:p>
                    <a:p>
                      <a:pPr algn="l"/>
                      <a:r>
                        <a:rPr lang="en-US" sz="1800" kern="1200" dirty="0" smtClean="0">
                          <a:solidFill>
                            <a:schemeClr val="dk1"/>
                          </a:solidFill>
                          <a:latin typeface="+mn-lt"/>
                          <a:ea typeface="+mn-ea"/>
                          <a:cs typeface="+mn-cs"/>
                        </a:rPr>
                        <a:t> 1.886648 </a:t>
                      </a:r>
                    </a:p>
                    <a:p>
                      <a:pPr algn="l"/>
                      <a:r>
                        <a:rPr lang="en-US" sz="1800" kern="1200" dirty="0" smtClean="0">
                          <a:solidFill>
                            <a:schemeClr val="dk1"/>
                          </a:solidFill>
                          <a:latin typeface="+mn-lt"/>
                          <a:ea typeface="+mn-ea"/>
                          <a:cs typeface="+mn-cs"/>
                        </a:rPr>
                        <a:t>0 .4118137</a:t>
                      </a:r>
                    </a:p>
                    <a:p>
                      <a:pPr algn="l"/>
                      <a:r>
                        <a:rPr lang="en-US" sz="1800" kern="1200" dirty="0" smtClean="0">
                          <a:solidFill>
                            <a:schemeClr val="dk1"/>
                          </a:solidFill>
                          <a:latin typeface="+mn-lt"/>
                          <a:ea typeface="+mn-ea"/>
                          <a:cs typeface="+mn-cs"/>
                        </a:rPr>
                        <a:t>7.143052</a:t>
                      </a:r>
                    </a:p>
                    <a:p>
                      <a:pPr algn="l"/>
                      <a:r>
                        <a:rPr lang="en-US" sz="1800" kern="1200" dirty="0" smtClean="0">
                          <a:solidFill>
                            <a:schemeClr val="dk1"/>
                          </a:solidFill>
                          <a:latin typeface="+mn-lt"/>
                          <a:ea typeface="+mn-ea"/>
                          <a:cs typeface="+mn-cs"/>
                        </a:rPr>
                        <a:t>-1.48449</a:t>
                      </a:r>
                    </a:p>
                    <a:p>
                      <a:pPr algn="l"/>
                      <a:r>
                        <a:rPr lang="en-US" sz="1800" kern="1200" dirty="0" smtClean="0">
                          <a:solidFill>
                            <a:schemeClr val="dk1"/>
                          </a:solidFill>
                          <a:latin typeface="+mn-lt"/>
                          <a:ea typeface="+mn-ea"/>
                          <a:cs typeface="+mn-cs"/>
                        </a:rPr>
                        <a:t>3.50789 </a:t>
                      </a:r>
                      <a:br>
                        <a:rPr lang="en-US" sz="1800" kern="1200" dirty="0" smtClean="0">
                          <a:solidFill>
                            <a:schemeClr val="dk1"/>
                          </a:solidFill>
                          <a:latin typeface="+mn-lt"/>
                          <a:ea typeface="+mn-ea"/>
                          <a:cs typeface="+mn-cs"/>
                        </a:rPr>
                      </a:br>
                      <a:r>
                        <a:rPr lang="en-US" sz="1800" kern="1200" dirty="0" smtClean="0">
                          <a:solidFill>
                            <a:schemeClr val="dk1"/>
                          </a:solidFill>
                          <a:latin typeface="+mn-lt"/>
                          <a:ea typeface="+mn-ea"/>
                          <a:cs typeface="+mn-cs"/>
                        </a:rPr>
                        <a:t>3.012204</a:t>
                      </a:r>
                    </a:p>
                    <a:p>
                      <a:pPr algn="l"/>
                      <a:r>
                        <a:rPr lang="en-US" sz="1800" kern="1200" dirty="0" smtClean="0">
                          <a:solidFill>
                            <a:schemeClr val="dk1"/>
                          </a:solidFill>
                          <a:latin typeface="+mn-lt"/>
                          <a:ea typeface="+mn-ea"/>
                          <a:cs typeface="+mn-cs"/>
                        </a:rPr>
                        <a:t>4.140923</a:t>
                      </a:r>
                    </a:p>
                    <a:p>
                      <a:pPr algn="l"/>
                      <a:r>
                        <a:rPr lang="en-US" sz="1800" kern="1200" dirty="0" smtClean="0">
                          <a:solidFill>
                            <a:schemeClr val="dk1"/>
                          </a:solidFill>
                          <a:latin typeface="+mn-lt"/>
                          <a:ea typeface="+mn-ea"/>
                          <a:cs typeface="+mn-cs"/>
                        </a:rPr>
                        <a:t>1.9466 </a:t>
                      </a:r>
                    </a:p>
                    <a:p>
                      <a:pPr algn="l"/>
                      <a:r>
                        <a:rPr lang="en-US" sz="1800" kern="1200" dirty="0" smtClean="0">
                          <a:solidFill>
                            <a:schemeClr val="dk1"/>
                          </a:solidFill>
                          <a:latin typeface="+mn-lt"/>
                          <a:ea typeface="+mn-ea"/>
                          <a:cs typeface="+mn-cs"/>
                        </a:rPr>
                        <a:t>2.553572</a:t>
                      </a:r>
                    </a:p>
                    <a:p>
                      <a:pPr algn="l"/>
                      <a:r>
                        <a:rPr lang="en-US" sz="1800" kern="1200" dirty="0" smtClean="0">
                          <a:solidFill>
                            <a:schemeClr val="dk1"/>
                          </a:solidFill>
                          <a:latin typeface="+mn-lt"/>
                          <a:ea typeface="+mn-ea"/>
                          <a:cs typeface="+mn-cs"/>
                        </a:rPr>
                        <a:t>1.75927</a:t>
                      </a:r>
                    </a:p>
                    <a:p>
                      <a:pPr algn="l"/>
                      <a:r>
                        <a:rPr lang="en-US" sz="1800" kern="1200" dirty="0" smtClean="0">
                          <a:solidFill>
                            <a:schemeClr val="dk1"/>
                          </a:solidFill>
                          <a:latin typeface="+mn-lt"/>
                          <a:ea typeface="+mn-ea"/>
                          <a:cs typeface="+mn-cs"/>
                        </a:rPr>
                        <a:t>0.560514</a:t>
                      </a:r>
                      <a:endParaRPr lang="en-US" dirty="0"/>
                    </a:p>
                  </a:txBody>
                  <a:tcPr/>
                </a:tc>
                <a:tc>
                  <a:txBody>
                    <a:bodyPr/>
                    <a:lstStyle/>
                    <a:p>
                      <a:pPr algn="l"/>
                      <a:r>
                        <a:rPr lang="en-US" sz="1800" kern="1200" dirty="0" smtClean="0">
                          <a:solidFill>
                            <a:schemeClr val="dk1"/>
                          </a:solidFill>
                          <a:latin typeface="+mn-lt"/>
                          <a:ea typeface="+mn-ea"/>
                          <a:cs typeface="+mn-cs"/>
                        </a:rPr>
                        <a:t>5.396334</a:t>
                      </a:r>
                    </a:p>
                    <a:p>
                      <a:pPr algn="l"/>
                      <a:r>
                        <a:rPr lang="en-US" sz="1800" kern="1200" dirty="0" smtClean="0">
                          <a:solidFill>
                            <a:schemeClr val="dk1"/>
                          </a:solidFill>
                          <a:latin typeface="+mn-lt"/>
                          <a:ea typeface="+mn-ea"/>
                          <a:cs typeface="+mn-cs"/>
                        </a:rPr>
                        <a:t>1.549231</a:t>
                      </a:r>
                    </a:p>
                    <a:p>
                      <a:pPr algn="l"/>
                      <a:r>
                        <a:rPr lang="en-US" sz="1800" kern="1200" dirty="0" smtClean="0">
                          <a:solidFill>
                            <a:schemeClr val="dk1"/>
                          </a:solidFill>
                          <a:latin typeface="+mn-lt"/>
                          <a:ea typeface="+mn-ea"/>
                          <a:cs typeface="+mn-cs"/>
                        </a:rPr>
                        <a:t>2.379394</a:t>
                      </a:r>
                    </a:p>
                    <a:p>
                      <a:pPr algn="l"/>
                      <a:r>
                        <a:rPr lang="en-US" sz="1800" kern="1200" dirty="0" smtClean="0">
                          <a:solidFill>
                            <a:schemeClr val="dk1"/>
                          </a:solidFill>
                          <a:latin typeface="+mn-lt"/>
                          <a:ea typeface="+mn-ea"/>
                          <a:cs typeface="+mn-cs"/>
                        </a:rPr>
                        <a:t> 1.670899</a:t>
                      </a:r>
                    </a:p>
                    <a:p>
                      <a:pPr algn="l"/>
                      <a:r>
                        <a:rPr lang="en-US" sz="1800" kern="1200" dirty="0" smtClean="0">
                          <a:solidFill>
                            <a:schemeClr val="dk1"/>
                          </a:solidFill>
                          <a:latin typeface="+mn-lt"/>
                          <a:ea typeface="+mn-ea"/>
                          <a:cs typeface="+mn-cs"/>
                        </a:rPr>
                        <a:t> 0.9051632 </a:t>
                      </a:r>
                    </a:p>
                    <a:p>
                      <a:pPr algn="l"/>
                      <a:r>
                        <a:rPr lang="en-US" sz="1800" kern="1200" dirty="0" smtClean="0">
                          <a:solidFill>
                            <a:schemeClr val="dk1"/>
                          </a:solidFill>
                          <a:latin typeface="+mn-lt"/>
                          <a:ea typeface="+mn-ea"/>
                          <a:cs typeface="+mn-cs"/>
                        </a:rPr>
                        <a:t>0.1917904</a:t>
                      </a:r>
                    </a:p>
                    <a:p>
                      <a:pPr algn="l"/>
                      <a:r>
                        <a:rPr lang="en-US" sz="1800" kern="1200" dirty="0" smtClean="0">
                          <a:solidFill>
                            <a:schemeClr val="dk1"/>
                          </a:solidFill>
                          <a:latin typeface="+mn-lt"/>
                          <a:ea typeface="+mn-ea"/>
                          <a:cs typeface="+mn-cs"/>
                        </a:rPr>
                        <a:t>5.457179</a:t>
                      </a:r>
                    </a:p>
                    <a:p>
                      <a:pPr algn="l"/>
                      <a:r>
                        <a:rPr lang="en-US" sz="1800" kern="1200" dirty="0" smtClean="0">
                          <a:solidFill>
                            <a:schemeClr val="dk1"/>
                          </a:solidFill>
                          <a:latin typeface="+mn-lt"/>
                          <a:ea typeface="+mn-ea"/>
                          <a:cs typeface="+mn-cs"/>
                        </a:rPr>
                        <a:t>2.010267</a:t>
                      </a:r>
                    </a:p>
                    <a:p>
                      <a:pPr algn="l"/>
                      <a:r>
                        <a:rPr lang="en-US" sz="1800" kern="1200" dirty="0" smtClean="0">
                          <a:solidFill>
                            <a:schemeClr val="dk1"/>
                          </a:solidFill>
                          <a:latin typeface="+mn-lt"/>
                          <a:ea typeface="+mn-ea"/>
                          <a:cs typeface="+mn-cs"/>
                        </a:rPr>
                        <a:t>0.9088587</a:t>
                      </a:r>
                    </a:p>
                    <a:p>
                      <a:pPr algn="l"/>
                      <a:r>
                        <a:rPr lang="en-US" sz="1800" kern="1200" dirty="0" smtClean="0">
                          <a:solidFill>
                            <a:schemeClr val="dk1"/>
                          </a:solidFill>
                          <a:latin typeface="+mn-lt"/>
                          <a:ea typeface="+mn-ea"/>
                          <a:cs typeface="+mn-cs"/>
                        </a:rPr>
                        <a:t> 1.262397</a:t>
                      </a:r>
                    </a:p>
                    <a:p>
                      <a:pPr algn="l"/>
                      <a:r>
                        <a:rPr lang="en-US" sz="1800" kern="1200" dirty="0" smtClean="0">
                          <a:solidFill>
                            <a:schemeClr val="dk1"/>
                          </a:solidFill>
                          <a:latin typeface="+mn-lt"/>
                          <a:ea typeface="+mn-ea"/>
                          <a:cs typeface="+mn-cs"/>
                        </a:rPr>
                        <a:t> 1.845113</a:t>
                      </a:r>
                    </a:p>
                    <a:p>
                      <a:pPr algn="l"/>
                      <a:r>
                        <a:rPr lang="en-US" sz="1800" kern="1200" dirty="0" smtClean="0">
                          <a:solidFill>
                            <a:schemeClr val="dk1"/>
                          </a:solidFill>
                          <a:latin typeface="+mn-lt"/>
                          <a:ea typeface="+mn-ea"/>
                          <a:cs typeface="+mn-cs"/>
                        </a:rPr>
                        <a:t> 0 .6626263</a:t>
                      </a:r>
                    </a:p>
                    <a:p>
                      <a:pPr algn="l"/>
                      <a:r>
                        <a:rPr lang="en-US" sz="1800" kern="1200" dirty="0" smtClean="0">
                          <a:solidFill>
                            <a:schemeClr val="dk1"/>
                          </a:solidFill>
                          <a:latin typeface="+mn-lt"/>
                          <a:ea typeface="+mn-ea"/>
                          <a:cs typeface="+mn-cs"/>
                        </a:rPr>
                        <a:t>0.6491869</a:t>
                      </a:r>
                    </a:p>
                    <a:p>
                      <a:pPr algn="l"/>
                      <a:r>
                        <a:rPr lang="en-US" sz="1800" kern="1200" dirty="0" smtClean="0">
                          <a:solidFill>
                            <a:schemeClr val="dk1"/>
                          </a:solidFill>
                          <a:latin typeface="+mn-lt"/>
                          <a:ea typeface="+mn-ea"/>
                          <a:cs typeface="+mn-cs"/>
                        </a:rPr>
                        <a:t>0.8226347</a:t>
                      </a:r>
                    </a:p>
                    <a:p>
                      <a:pPr algn="l"/>
                      <a:r>
                        <a:rPr lang="en-US" sz="1800" kern="1200" dirty="0" smtClean="0">
                          <a:solidFill>
                            <a:schemeClr val="dk1"/>
                          </a:solidFill>
                          <a:latin typeface="+mn-lt"/>
                          <a:ea typeface="+mn-ea"/>
                          <a:cs typeface="+mn-cs"/>
                        </a:rPr>
                        <a:t> 0.0094972</a:t>
                      </a:r>
                      <a:endParaRPr lang="en-US" dirty="0"/>
                    </a:p>
                  </a:txBody>
                  <a:tcPr/>
                </a:tc>
                <a:tc>
                  <a:txBody>
                    <a:bodyPr/>
                    <a:lstStyle/>
                    <a:p>
                      <a:pPr algn="l"/>
                      <a:r>
                        <a:rPr lang="en-US" sz="1800" kern="1200" dirty="0" smtClean="0">
                          <a:solidFill>
                            <a:schemeClr val="dk1"/>
                          </a:solidFill>
                          <a:latin typeface="+mn-lt"/>
                          <a:ea typeface="+mn-ea"/>
                          <a:cs typeface="+mn-cs"/>
                        </a:rPr>
                        <a:t>0.89 </a:t>
                      </a:r>
                    </a:p>
                    <a:p>
                      <a:pPr algn="l"/>
                      <a:r>
                        <a:rPr lang="en-US" sz="1800" kern="1200" dirty="0" smtClean="0">
                          <a:solidFill>
                            <a:schemeClr val="dk1"/>
                          </a:solidFill>
                          <a:latin typeface="+mn-lt"/>
                          <a:ea typeface="+mn-ea"/>
                          <a:cs typeface="+mn-cs"/>
                        </a:rPr>
                        <a:t>2.09**</a:t>
                      </a:r>
                    </a:p>
                    <a:p>
                      <a:pPr algn="l"/>
                      <a:r>
                        <a:rPr lang="en-US" sz="1800" kern="1200" dirty="0" smtClean="0">
                          <a:solidFill>
                            <a:schemeClr val="dk1"/>
                          </a:solidFill>
                          <a:latin typeface="+mn-lt"/>
                          <a:ea typeface="+mn-ea"/>
                          <a:cs typeface="+mn-cs"/>
                        </a:rPr>
                        <a:t>-2.51** </a:t>
                      </a:r>
                    </a:p>
                    <a:p>
                      <a:pPr algn="l"/>
                      <a:r>
                        <a:rPr lang="en-US" sz="1800" kern="1200" dirty="0" smtClean="0">
                          <a:solidFill>
                            <a:schemeClr val="dk1"/>
                          </a:solidFill>
                          <a:latin typeface="+mn-lt"/>
                          <a:ea typeface="+mn-ea"/>
                          <a:cs typeface="+mn-cs"/>
                        </a:rPr>
                        <a:t>-2.23**</a:t>
                      </a:r>
                    </a:p>
                    <a:p>
                      <a:pPr algn="l"/>
                      <a:r>
                        <a:rPr lang="en-US" sz="1800" kern="1200" dirty="0" smtClean="0">
                          <a:solidFill>
                            <a:schemeClr val="dk1"/>
                          </a:solidFill>
                          <a:latin typeface="+mn-lt"/>
                          <a:ea typeface="+mn-ea"/>
                          <a:cs typeface="+mn-cs"/>
                        </a:rPr>
                        <a:t>2.08**</a:t>
                      </a:r>
                    </a:p>
                    <a:p>
                      <a:pPr algn="l"/>
                      <a:r>
                        <a:rPr lang="en-US" sz="1800" kern="1200" dirty="0" smtClean="0">
                          <a:solidFill>
                            <a:schemeClr val="dk1"/>
                          </a:solidFill>
                          <a:latin typeface="+mn-lt"/>
                          <a:ea typeface="+mn-ea"/>
                          <a:cs typeface="+mn-cs"/>
                        </a:rPr>
                        <a:t>2.15** </a:t>
                      </a:r>
                    </a:p>
                    <a:p>
                      <a:pPr algn="l"/>
                      <a:r>
                        <a:rPr lang="en-US" sz="1800" kern="1200" dirty="0" smtClean="0">
                          <a:solidFill>
                            <a:schemeClr val="dk1"/>
                          </a:solidFill>
                          <a:latin typeface="+mn-lt"/>
                          <a:ea typeface="+mn-ea"/>
                          <a:cs typeface="+mn-cs"/>
                        </a:rPr>
                        <a:t>1.31 </a:t>
                      </a:r>
                    </a:p>
                    <a:p>
                      <a:pPr algn="l"/>
                      <a:r>
                        <a:rPr lang="en-US" sz="1800" kern="1200" dirty="0" smtClean="0">
                          <a:solidFill>
                            <a:schemeClr val="dk1"/>
                          </a:solidFill>
                          <a:latin typeface="+mn-lt"/>
                          <a:ea typeface="+mn-ea"/>
                          <a:cs typeface="+mn-cs"/>
                        </a:rPr>
                        <a:t>-0.74</a:t>
                      </a:r>
                    </a:p>
                    <a:p>
                      <a:pPr algn="l"/>
                      <a:r>
                        <a:rPr lang="en-US" sz="1800" kern="1200" dirty="0" smtClean="0">
                          <a:solidFill>
                            <a:schemeClr val="dk1"/>
                          </a:solidFill>
                          <a:latin typeface="+mn-lt"/>
                          <a:ea typeface="+mn-ea"/>
                          <a:cs typeface="+mn-cs"/>
                        </a:rPr>
                        <a:t>3.86***</a:t>
                      </a:r>
                    </a:p>
                    <a:p>
                      <a:pPr algn="l"/>
                      <a:r>
                        <a:rPr lang="en-US" sz="1800" kern="1200" dirty="0" smtClean="0">
                          <a:solidFill>
                            <a:schemeClr val="dk1"/>
                          </a:solidFill>
                          <a:latin typeface="+mn-lt"/>
                          <a:ea typeface="+mn-ea"/>
                          <a:cs typeface="+mn-cs"/>
                        </a:rPr>
                        <a:t>2.39**</a:t>
                      </a:r>
                    </a:p>
                    <a:p>
                      <a:pPr algn="l"/>
                      <a:r>
                        <a:rPr lang="en-US" sz="1800" kern="1200" dirty="0" smtClean="0">
                          <a:solidFill>
                            <a:schemeClr val="dk1"/>
                          </a:solidFill>
                          <a:latin typeface="+mn-lt"/>
                          <a:ea typeface="+mn-ea"/>
                          <a:cs typeface="+mn-cs"/>
                        </a:rPr>
                        <a:t>2.24**</a:t>
                      </a:r>
                    </a:p>
                    <a:p>
                      <a:pPr algn="l"/>
                      <a:r>
                        <a:rPr lang="en-US" sz="1800" kern="1200" dirty="0" smtClean="0">
                          <a:solidFill>
                            <a:schemeClr val="dk1"/>
                          </a:solidFill>
                          <a:latin typeface="+mn-lt"/>
                          <a:ea typeface="+mn-ea"/>
                          <a:cs typeface="+mn-cs"/>
                        </a:rPr>
                        <a:t>2.94***</a:t>
                      </a:r>
                    </a:p>
                    <a:p>
                      <a:pPr algn="l"/>
                      <a:r>
                        <a:rPr lang="en-US" sz="1800" kern="1200" dirty="0" smtClean="0">
                          <a:solidFill>
                            <a:schemeClr val="dk1"/>
                          </a:solidFill>
                          <a:latin typeface="+mn-lt"/>
                          <a:ea typeface="+mn-ea"/>
                          <a:cs typeface="+mn-cs"/>
                        </a:rPr>
                        <a:t>3.93*** </a:t>
                      </a:r>
                    </a:p>
                    <a:p>
                      <a:pPr algn="l"/>
                      <a:r>
                        <a:rPr lang="en-US" sz="1800" kern="1200" dirty="0" smtClean="0">
                          <a:solidFill>
                            <a:schemeClr val="dk1"/>
                          </a:solidFill>
                          <a:latin typeface="+mn-lt"/>
                          <a:ea typeface="+mn-ea"/>
                          <a:cs typeface="+mn-cs"/>
                        </a:rPr>
                        <a:t>2.14**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5.90***</a:t>
                      </a: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000" b="1" dirty="0" smtClean="0">
                <a:latin typeface="Times New Roman" pitchFamily="18" charset="0"/>
                <a:cs typeface="Times New Roman" pitchFamily="18" charset="0"/>
              </a:rPr>
              <a:t>4D.	Trends of Temperature and Rainfall</a:t>
            </a:r>
            <a:endParaRPr lang="en-US" sz="20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914400"/>
          <a:ext cx="8229600" cy="2468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endParaRPr lang="en-US" sz="1800" dirty="0">
                        <a:latin typeface="Times New Roman" pitchFamily="18" charset="0"/>
                        <a:cs typeface="Times New Roman" pitchFamily="18" charset="0"/>
                      </a:endParaRPr>
                    </a:p>
                  </a:txBody>
                  <a:tcPr/>
                </a:tc>
                <a:tc>
                  <a:txBody>
                    <a:bodyPr/>
                    <a:lstStyle/>
                    <a:p>
                      <a:pPr marL="0" marR="0" algn="ctr">
                        <a:lnSpc>
                          <a:spcPct val="150000"/>
                        </a:lnSpc>
                        <a:spcBef>
                          <a:spcPts val="10"/>
                        </a:spcBef>
                        <a:spcAft>
                          <a:spcPts val="10"/>
                        </a:spcAft>
                      </a:pPr>
                      <a:r>
                        <a:rPr lang="en-US" sz="1800" b="1" dirty="0">
                          <a:latin typeface="Times New Roman" pitchFamily="18" charset="0"/>
                          <a:ea typeface="Times New Roman"/>
                          <a:cs typeface="Times New Roman" pitchFamily="18" charset="0"/>
                        </a:rPr>
                        <a:t>Temperature (</a:t>
                      </a:r>
                      <a:r>
                        <a:rPr lang="en-US" sz="1800" b="1" baseline="30000" dirty="0">
                          <a:latin typeface="Times New Roman" pitchFamily="18" charset="0"/>
                          <a:ea typeface="Times New Roman"/>
                          <a:cs typeface="Times New Roman" pitchFamily="18" charset="0"/>
                        </a:rPr>
                        <a:t>0</a:t>
                      </a:r>
                      <a:r>
                        <a:rPr lang="en-US" sz="1800" b="1" dirty="0">
                          <a:latin typeface="Times New Roman" pitchFamily="18" charset="0"/>
                          <a:ea typeface="Times New Roman"/>
                          <a:cs typeface="Times New Roman" pitchFamily="18" charset="0"/>
                        </a:rPr>
                        <a:t>C)             </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50000"/>
                        </a:lnSpc>
                        <a:spcBef>
                          <a:spcPts val="10"/>
                        </a:spcBef>
                        <a:spcAft>
                          <a:spcPts val="10"/>
                        </a:spcAft>
                      </a:pPr>
                      <a:r>
                        <a:rPr lang="en-US" sz="1800" b="1" dirty="0">
                          <a:latin typeface="Times New Roman" pitchFamily="18" charset="0"/>
                          <a:ea typeface="Times New Roman"/>
                          <a:cs typeface="Times New Roman" pitchFamily="18" charset="0"/>
                        </a:rPr>
                        <a:t>Rainfall (mm)</a:t>
                      </a:r>
                      <a:endParaRPr lang="en-US" sz="1800" dirty="0">
                        <a:latin typeface="Times New Roman" pitchFamily="18" charset="0"/>
                        <a:ea typeface="Times New Roman"/>
                        <a:cs typeface="Times New Roman" pitchFamily="18" charset="0"/>
                      </a:endParaRPr>
                    </a:p>
                  </a:txBody>
                  <a:tcPr marL="68580" marR="68580" marT="0" marB="0"/>
                </a:tc>
              </a:tr>
              <a:tr h="370840">
                <a:tc>
                  <a:txBody>
                    <a:bodyPr/>
                    <a:lstStyle/>
                    <a:p>
                      <a:pPr marL="0" marR="0" algn="just">
                        <a:lnSpc>
                          <a:spcPct val="150000"/>
                        </a:lnSpc>
                        <a:spcBef>
                          <a:spcPts val="10"/>
                        </a:spcBef>
                        <a:spcAft>
                          <a:spcPts val="10"/>
                        </a:spcAft>
                      </a:pPr>
                      <a:r>
                        <a:rPr lang="en-US" sz="1800" dirty="0">
                          <a:latin typeface="Times New Roman"/>
                          <a:ea typeface="Times New Roman"/>
                          <a:cs typeface="Times New Roman"/>
                        </a:rPr>
                        <a:t>Mean</a:t>
                      </a:r>
                      <a:endParaRPr lang="en-US" sz="1800" dirty="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a:latin typeface="Times New Roman"/>
                          <a:ea typeface="Times New Roman"/>
                          <a:cs typeface="Times New Roman"/>
                        </a:rPr>
                        <a:t>33.67</a:t>
                      </a:r>
                      <a:endParaRPr lang="en-US" sz="1800" dirty="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a:latin typeface="Times New Roman"/>
                          <a:ea typeface="Times New Roman"/>
                          <a:cs typeface="Times New Roman"/>
                        </a:rPr>
                        <a:t>104.7</a:t>
                      </a:r>
                      <a:endParaRPr lang="en-US" sz="1800" dirty="0">
                        <a:latin typeface="Calibri"/>
                        <a:ea typeface="Times New Roman"/>
                        <a:cs typeface="Times New Roman"/>
                      </a:endParaRPr>
                    </a:p>
                  </a:txBody>
                  <a:tcPr marL="68580" marR="68580" marT="0" marB="0"/>
                </a:tc>
              </a:tr>
              <a:tr h="370840">
                <a:tc>
                  <a:txBody>
                    <a:bodyPr/>
                    <a:lstStyle/>
                    <a:p>
                      <a:pPr marL="0" marR="0" algn="just">
                        <a:lnSpc>
                          <a:spcPct val="150000"/>
                        </a:lnSpc>
                        <a:spcBef>
                          <a:spcPts val="10"/>
                        </a:spcBef>
                        <a:spcAft>
                          <a:spcPts val="10"/>
                        </a:spcAft>
                      </a:pPr>
                      <a:r>
                        <a:rPr lang="en-US" sz="1800">
                          <a:latin typeface="Times New Roman"/>
                          <a:ea typeface="Times New Roman"/>
                          <a:cs typeface="Times New Roman"/>
                        </a:rPr>
                        <a:t>Maximum Value</a:t>
                      </a:r>
                      <a:endParaRPr lang="en-US" sz="180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smtClean="0">
                          <a:latin typeface="Times New Roman"/>
                          <a:ea typeface="Times New Roman"/>
                          <a:cs typeface="Times New Roman"/>
                        </a:rPr>
                        <a:t>    34.48</a:t>
                      </a:r>
                      <a:r>
                        <a:rPr lang="en-US" sz="1800" dirty="0">
                          <a:latin typeface="Times New Roman"/>
                          <a:ea typeface="Times New Roman"/>
                          <a:cs typeface="Times New Roman"/>
                        </a:rPr>
                        <a:t>	</a:t>
                      </a:r>
                      <a:endParaRPr lang="en-US" sz="1800" dirty="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a:latin typeface="Times New Roman"/>
                          <a:ea typeface="Times New Roman"/>
                          <a:cs typeface="Times New Roman"/>
                        </a:rPr>
                        <a:t>129.02</a:t>
                      </a:r>
                      <a:endParaRPr lang="en-US" sz="1800">
                        <a:latin typeface="Calibri"/>
                        <a:ea typeface="Times New Roman"/>
                        <a:cs typeface="Times New Roman"/>
                      </a:endParaRPr>
                    </a:p>
                  </a:txBody>
                  <a:tcPr marL="68580" marR="68580" marT="0" marB="0"/>
                </a:tc>
              </a:tr>
              <a:tr h="370840">
                <a:tc>
                  <a:txBody>
                    <a:bodyPr/>
                    <a:lstStyle/>
                    <a:p>
                      <a:pPr marL="0" marR="0" algn="just">
                        <a:lnSpc>
                          <a:spcPct val="150000"/>
                        </a:lnSpc>
                        <a:spcBef>
                          <a:spcPts val="10"/>
                        </a:spcBef>
                        <a:spcAft>
                          <a:spcPts val="10"/>
                        </a:spcAft>
                      </a:pPr>
                      <a:r>
                        <a:rPr lang="en-US" sz="1800">
                          <a:latin typeface="Times New Roman"/>
                          <a:ea typeface="Times New Roman"/>
                          <a:cs typeface="Times New Roman"/>
                        </a:rPr>
                        <a:t>Minimum Value</a:t>
                      </a:r>
                      <a:endParaRPr lang="en-US" sz="180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smtClean="0">
                          <a:latin typeface="Times New Roman"/>
                          <a:ea typeface="Times New Roman"/>
                          <a:cs typeface="Times New Roman"/>
                        </a:rPr>
                        <a:t>    32.94</a:t>
                      </a:r>
                      <a:r>
                        <a:rPr lang="en-US" sz="1800" dirty="0">
                          <a:latin typeface="Times New Roman"/>
                          <a:ea typeface="Times New Roman"/>
                          <a:cs typeface="Times New Roman"/>
                        </a:rPr>
                        <a:t>	</a:t>
                      </a:r>
                      <a:endParaRPr lang="en-US" sz="1800" dirty="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a:latin typeface="Times New Roman"/>
                          <a:ea typeface="Times New Roman"/>
                          <a:cs typeface="Times New Roman"/>
                        </a:rPr>
                        <a:t>47</a:t>
                      </a:r>
                      <a:endParaRPr lang="en-US" sz="1800">
                        <a:latin typeface="Calibri"/>
                        <a:ea typeface="Times New Roman"/>
                        <a:cs typeface="Times New Roman"/>
                      </a:endParaRPr>
                    </a:p>
                  </a:txBody>
                  <a:tcPr marL="68580" marR="68580" marT="0" marB="0"/>
                </a:tc>
              </a:tr>
              <a:tr h="370840">
                <a:tc>
                  <a:txBody>
                    <a:bodyPr/>
                    <a:lstStyle/>
                    <a:p>
                      <a:pPr marL="0" marR="0" algn="just">
                        <a:lnSpc>
                          <a:spcPct val="150000"/>
                        </a:lnSpc>
                        <a:spcBef>
                          <a:spcPts val="10"/>
                        </a:spcBef>
                        <a:spcAft>
                          <a:spcPts val="10"/>
                        </a:spcAft>
                      </a:pPr>
                      <a:r>
                        <a:rPr lang="en-US" sz="1800">
                          <a:latin typeface="Times New Roman"/>
                          <a:ea typeface="Times New Roman"/>
                          <a:cs typeface="Times New Roman"/>
                        </a:rPr>
                        <a:t>Standard Deviation</a:t>
                      </a:r>
                      <a:endParaRPr lang="en-US" sz="180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a:latin typeface="Times New Roman"/>
                          <a:ea typeface="Times New Roman"/>
                          <a:cs typeface="Times New Roman"/>
                        </a:rPr>
                        <a:t>0.42</a:t>
                      </a:r>
                      <a:endParaRPr lang="en-US" sz="180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a:latin typeface="Times New Roman"/>
                          <a:ea typeface="Times New Roman"/>
                          <a:cs typeface="Times New Roman"/>
                        </a:rPr>
                        <a:t>18.75</a:t>
                      </a:r>
                      <a:endParaRPr lang="en-US" sz="1800" dirty="0">
                        <a:latin typeface="Calibri"/>
                        <a:ea typeface="Times New Roman"/>
                        <a:cs typeface="Times New Roman"/>
                      </a:endParaRPr>
                    </a:p>
                  </a:txBody>
                  <a:tcPr marL="68580" marR="68580" marT="0" marB="0"/>
                </a:tc>
              </a:tr>
              <a:tr h="370840">
                <a:tc>
                  <a:txBody>
                    <a:bodyPr/>
                    <a:lstStyle/>
                    <a:p>
                      <a:pPr marL="0" marR="0" algn="just">
                        <a:lnSpc>
                          <a:spcPct val="150000"/>
                        </a:lnSpc>
                        <a:spcBef>
                          <a:spcPts val="10"/>
                        </a:spcBef>
                        <a:spcAft>
                          <a:spcPts val="10"/>
                        </a:spcAft>
                      </a:pPr>
                      <a:r>
                        <a:rPr lang="en-US" sz="1800" dirty="0">
                          <a:latin typeface="Times New Roman"/>
                          <a:ea typeface="Times New Roman"/>
                          <a:cs typeface="Times New Roman"/>
                        </a:rPr>
                        <a:t>Coefficient</a:t>
                      </a:r>
                      <a:endParaRPr lang="en-US" sz="1800" dirty="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smtClean="0">
                          <a:latin typeface="Times New Roman"/>
                          <a:ea typeface="Times New Roman"/>
                          <a:cs typeface="Times New Roman"/>
                        </a:rPr>
                        <a:t>    </a:t>
                      </a:r>
                      <a:r>
                        <a:rPr lang="en-US" sz="1800" baseline="0" dirty="0" smtClean="0">
                          <a:latin typeface="Times New Roman"/>
                          <a:ea typeface="Times New Roman"/>
                          <a:cs typeface="Times New Roman"/>
                        </a:rPr>
                        <a:t> </a:t>
                      </a:r>
                      <a:r>
                        <a:rPr lang="en-US" sz="1800" dirty="0" smtClean="0">
                          <a:latin typeface="Times New Roman"/>
                          <a:ea typeface="Times New Roman"/>
                          <a:cs typeface="Times New Roman"/>
                        </a:rPr>
                        <a:t>0.025</a:t>
                      </a:r>
                      <a:r>
                        <a:rPr lang="en-US" sz="1800" dirty="0">
                          <a:latin typeface="Times New Roman"/>
                          <a:ea typeface="Times New Roman"/>
                          <a:cs typeface="Times New Roman"/>
                        </a:rPr>
                        <a:t>	</a:t>
                      </a:r>
                      <a:endParaRPr lang="en-US" sz="1800" dirty="0">
                        <a:latin typeface="Calibri"/>
                        <a:ea typeface="Times New Roman"/>
                        <a:cs typeface="Times New Roman"/>
                      </a:endParaRPr>
                    </a:p>
                  </a:txBody>
                  <a:tcPr marL="68580" marR="68580" marT="0" marB="0"/>
                </a:tc>
                <a:tc>
                  <a:txBody>
                    <a:bodyPr/>
                    <a:lstStyle/>
                    <a:p>
                      <a:pPr marL="0" marR="0" algn="ctr">
                        <a:lnSpc>
                          <a:spcPct val="150000"/>
                        </a:lnSpc>
                        <a:spcBef>
                          <a:spcPts val="10"/>
                        </a:spcBef>
                        <a:spcAft>
                          <a:spcPts val="10"/>
                        </a:spcAft>
                      </a:pPr>
                      <a:r>
                        <a:rPr lang="en-US" sz="1800" dirty="0">
                          <a:latin typeface="Times New Roman"/>
                          <a:ea typeface="Times New Roman"/>
                          <a:cs typeface="Times New Roman"/>
                        </a:rPr>
                        <a:t>0.129</a:t>
                      </a:r>
                      <a:endParaRPr lang="en-US" sz="18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000" b="1" dirty="0" smtClean="0">
                <a:latin typeface="Times New Roman" pitchFamily="18" charset="0"/>
                <a:cs typeface="Times New Roman" pitchFamily="18" charset="0"/>
              </a:rPr>
              <a:t>4D.	Contd.</a:t>
            </a:r>
            <a:r>
              <a:rPr lang="en-US" sz="1800" dirty="0" smtClean="0"/>
              <a:t/>
            </a:r>
            <a:br>
              <a:rPr lang="en-US" sz="1800" dirty="0" smtClean="0"/>
            </a:br>
            <a:endParaRPr lang="en-US" sz="1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685800"/>
          <a:ext cx="822960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lvl="1" algn="ctr" rtl="0">
              <a:spcBef>
                <a:spcPct val="0"/>
              </a:spcBef>
            </a:pPr>
            <a:r>
              <a:rPr lang="en-US" sz="2000" b="1" dirty="0" smtClean="0"/>
              <a:t>4E.	Implications </a:t>
            </a:r>
            <a:r>
              <a:rPr lang="en-US" sz="2000" b="1" dirty="0"/>
              <a:t>of Climate Change on Farm Yields</a:t>
            </a:r>
            <a:r>
              <a:rPr lang="en-US" sz="2000" dirty="0"/>
              <a:t/>
            </a:r>
            <a:br>
              <a:rPr lang="en-US" sz="2000" dirty="0"/>
            </a:br>
            <a:endParaRPr lang="en-US" sz="2000" dirty="0"/>
          </a:p>
        </p:txBody>
      </p:sp>
      <p:graphicFrame>
        <p:nvGraphicFramePr>
          <p:cNvPr id="4" name="Content Placeholder 3"/>
          <p:cNvGraphicFramePr>
            <a:graphicFrameLocks noGrp="1"/>
          </p:cNvGraphicFramePr>
          <p:nvPr>
            <p:ph idx="1"/>
          </p:nvPr>
        </p:nvGraphicFramePr>
        <p:xfrm>
          <a:off x="457200" y="838200"/>
          <a:ext cx="8229600" cy="2204720"/>
        </p:xfrm>
        <a:graphic>
          <a:graphicData uri="http://schemas.openxmlformats.org/drawingml/2006/table">
            <a:tbl>
              <a:tblPr firstRow="1" bandRow="1">
                <a:tableStyleId>{5C22544A-7EE6-4342-B048-85BDC9FD1C3A}</a:tableStyleId>
              </a:tblPr>
              <a:tblGrid>
                <a:gridCol w="1905000"/>
                <a:gridCol w="1828800"/>
                <a:gridCol w="2362200"/>
                <a:gridCol w="2133600"/>
              </a:tblGrid>
              <a:tr h="370840">
                <a:tc gridSpan="4">
                  <a:txBody>
                    <a:bodyPr/>
                    <a:lstStyle/>
                    <a:p>
                      <a:pPr algn="ctr"/>
                      <a:r>
                        <a:rPr lang="en-US" sz="1800" b="1" kern="1200" dirty="0" smtClean="0">
                          <a:solidFill>
                            <a:schemeClr val="lt1"/>
                          </a:solidFill>
                          <a:latin typeface="Times New Roman" pitchFamily="18" charset="0"/>
                          <a:ea typeface="+mn-ea"/>
                          <a:cs typeface="Times New Roman" pitchFamily="18" charset="0"/>
                        </a:rPr>
                        <a:t>Correlation Matrix between Cassava yields, Temperature and Rainfall</a:t>
                      </a:r>
                      <a:endParaRPr lang="en-US" sz="1800" dirty="0">
                        <a:latin typeface="Times New Roman" pitchFamily="18" charset="0"/>
                        <a:cs typeface="Times New Roman" pitchFamily="18" charset="0"/>
                      </a:endParaRPr>
                    </a:p>
                  </a:txBody>
                  <a:tcPr/>
                </a:tc>
                <a:tc hMerge="1">
                  <a:txBody>
                    <a:bodyPr/>
                    <a:lstStyle/>
                    <a:p>
                      <a:pPr algn="ctr"/>
                      <a:endParaRPr lang="en-US" dirty="0"/>
                    </a:p>
                  </a:txBody>
                  <a:tcPr/>
                </a:tc>
                <a:tc hMerge="1">
                  <a:txBody>
                    <a:bodyPr/>
                    <a:lstStyle/>
                    <a:p>
                      <a:pPr algn="ctr"/>
                      <a:endParaRPr lang="en-US" dirty="0"/>
                    </a:p>
                  </a:txBody>
                  <a:tcPr/>
                </a:tc>
                <a:tc hMerge="1">
                  <a:txBody>
                    <a:bodyPr/>
                    <a:lstStyle/>
                    <a:p>
                      <a:endParaRPr lang="en-US"/>
                    </a:p>
                  </a:txBody>
                  <a:tcPr/>
                </a:tc>
              </a:tr>
              <a:tr h="370840">
                <a:tc>
                  <a:txBody>
                    <a:bodyPr/>
                    <a:lstStyle/>
                    <a:p>
                      <a:endParaRPr lang="en-US" sz="1800" dirty="0">
                        <a:latin typeface="Times New Roman" pitchFamily="18" charset="0"/>
                        <a:cs typeface="Times New Roman" pitchFamily="18" charset="0"/>
                      </a:endParaRPr>
                    </a:p>
                  </a:txBody>
                  <a:tcPr/>
                </a:tc>
                <a:tc>
                  <a:txBody>
                    <a:bodyPr/>
                    <a:lstStyle/>
                    <a:p>
                      <a:pPr algn="ctr"/>
                      <a:r>
                        <a:rPr lang="en-US" sz="1800" kern="1200" dirty="0" smtClean="0">
                          <a:solidFill>
                            <a:schemeClr val="dk1"/>
                          </a:solidFill>
                          <a:latin typeface="Times New Roman" pitchFamily="18" charset="0"/>
                          <a:ea typeface="+mn-ea"/>
                          <a:cs typeface="Times New Roman" pitchFamily="18" charset="0"/>
                        </a:rPr>
                        <a:t>Yields</a:t>
                      </a:r>
                      <a:endParaRPr lang="en-US" sz="1800" dirty="0">
                        <a:latin typeface="Times New Roman" pitchFamily="18" charset="0"/>
                        <a:cs typeface="Times New Roman" pitchFamily="18" charset="0"/>
                      </a:endParaRPr>
                    </a:p>
                  </a:txBody>
                  <a:tcPr/>
                </a:tc>
                <a:tc>
                  <a:txBody>
                    <a:bodyPr/>
                    <a:lstStyle/>
                    <a:p>
                      <a:pPr algn="ctr"/>
                      <a:r>
                        <a:rPr lang="en-US" sz="1800" kern="1200" dirty="0" smtClean="0">
                          <a:solidFill>
                            <a:schemeClr val="dk1"/>
                          </a:solidFill>
                          <a:latin typeface="Times New Roman" pitchFamily="18" charset="0"/>
                          <a:ea typeface="+mn-ea"/>
                          <a:cs typeface="Times New Roman" pitchFamily="18" charset="0"/>
                        </a:rPr>
                        <a:t>Temperature</a:t>
                      </a:r>
                      <a:endParaRPr lang="en-US" sz="1800" dirty="0">
                        <a:latin typeface="Times New Roman" pitchFamily="18" charset="0"/>
                        <a:cs typeface="Times New Roman" pitchFamily="18" charset="0"/>
                      </a:endParaRPr>
                    </a:p>
                  </a:txBody>
                  <a:tcPr/>
                </a:tc>
                <a:tc>
                  <a:txBody>
                    <a:bodyPr/>
                    <a:lstStyle/>
                    <a:p>
                      <a:pPr algn="ctr"/>
                      <a:r>
                        <a:rPr lang="en-US" sz="1800" kern="1200" dirty="0" smtClean="0">
                          <a:solidFill>
                            <a:schemeClr val="dk1"/>
                          </a:solidFill>
                          <a:latin typeface="Times New Roman" pitchFamily="18" charset="0"/>
                          <a:ea typeface="+mn-ea"/>
                          <a:cs typeface="Times New Roman" pitchFamily="18" charset="0"/>
                        </a:rPr>
                        <a:t>Rainfall</a:t>
                      </a:r>
                      <a:endParaRPr lang="en-US" sz="1800" dirty="0">
                        <a:latin typeface="Times New Roman" pitchFamily="18" charset="0"/>
                        <a:cs typeface="Times New Roman" pitchFamily="18" charset="0"/>
                      </a:endParaRPr>
                    </a:p>
                  </a:txBody>
                  <a:tcPr/>
                </a:tc>
              </a:tr>
              <a:tr h="370840">
                <a:tc>
                  <a:txBody>
                    <a:bodyPr/>
                    <a:lstStyle/>
                    <a:p>
                      <a:r>
                        <a:rPr lang="en-US" sz="1800" kern="1200" dirty="0" smtClean="0">
                          <a:solidFill>
                            <a:schemeClr val="dk1"/>
                          </a:solidFill>
                          <a:latin typeface="Times New Roman" pitchFamily="18" charset="0"/>
                          <a:ea typeface="+mn-ea"/>
                          <a:cs typeface="Times New Roman" pitchFamily="18" charset="0"/>
                        </a:rPr>
                        <a:t>Yields</a:t>
                      </a:r>
                    </a:p>
                    <a:p>
                      <a:r>
                        <a:rPr lang="en-US" sz="1800" kern="1200" dirty="0" smtClean="0">
                          <a:solidFill>
                            <a:schemeClr val="dk1"/>
                          </a:solidFill>
                          <a:latin typeface="Times New Roman" pitchFamily="18" charset="0"/>
                          <a:ea typeface="+mn-ea"/>
                          <a:cs typeface="Times New Roman" pitchFamily="18" charset="0"/>
                        </a:rPr>
                        <a:t>Temperature</a:t>
                      </a:r>
                    </a:p>
                    <a:p>
                      <a:r>
                        <a:rPr lang="en-US" sz="1800" kern="1200" dirty="0" smtClean="0">
                          <a:solidFill>
                            <a:schemeClr val="dk1"/>
                          </a:solidFill>
                          <a:latin typeface="Times New Roman" pitchFamily="18" charset="0"/>
                          <a:ea typeface="+mn-ea"/>
                          <a:cs typeface="Times New Roman" pitchFamily="18" charset="0"/>
                        </a:rPr>
                        <a:t>Rainfall</a:t>
                      </a:r>
                    </a:p>
                    <a:p>
                      <a:endParaRPr lang="en-US" sz="1800" kern="1200" dirty="0" smtClean="0">
                        <a:solidFill>
                          <a:schemeClr val="dk1"/>
                        </a:solidFill>
                        <a:latin typeface="Times New Roman" pitchFamily="18" charset="0"/>
                        <a:ea typeface="+mn-ea"/>
                        <a:cs typeface="Times New Roman" pitchFamily="18" charset="0"/>
                      </a:endParaRPr>
                    </a:p>
                    <a:p>
                      <a:endParaRPr lang="en-US" sz="1800" dirty="0">
                        <a:latin typeface="Times New Roman" pitchFamily="18" charset="0"/>
                        <a:cs typeface="Times New Roman" pitchFamily="18" charset="0"/>
                      </a:endParaRPr>
                    </a:p>
                  </a:txBody>
                  <a:tcPr/>
                </a:tc>
                <a:tc>
                  <a:txBody>
                    <a:bodyPr/>
                    <a:lstStyle/>
                    <a:p>
                      <a:pPr algn="ctr"/>
                      <a:r>
                        <a:rPr lang="en-US" sz="1800" kern="1200" dirty="0" smtClean="0">
                          <a:solidFill>
                            <a:schemeClr val="dk1"/>
                          </a:solidFill>
                          <a:latin typeface="Times New Roman" pitchFamily="18" charset="0"/>
                          <a:ea typeface="+mn-ea"/>
                          <a:cs typeface="Times New Roman" pitchFamily="18" charset="0"/>
                        </a:rPr>
                        <a:t>1.00	</a:t>
                      </a:r>
                    </a:p>
                    <a:p>
                      <a:pPr algn="ctr"/>
                      <a:r>
                        <a:rPr lang="en-US" sz="1800" kern="1200" dirty="0" smtClean="0">
                          <a:solidFill>
                            <a:schemeClr val="dk1"/>
                          </a:solidFill>
                          <a:latin typeface="Times New Roman" pitchFamily="18" charset="0"/>
                          <a:ea typeface="+mn-ea"/>
                          <a:cs typeface="Times New Roman" pitchFamily="18" charset="0"/>
                        </a:rPr>
                        <a:t>0.5637***</a:t>
                      </a:r>
                    </a:p>
                    <a:p>
                      <a:pPr algn="ctr"/>
                      <a:r>
                        <a:rPr lang="en-US" sz="1800" kern="1200" dirty="0" smtClean="0">
                          <a:solidFill>
                            <a:schemeClr val="dk1"/>
                          </a:solidFill>
                          <a:latin typeface="Times New Roman" pitchFamily="18" charset="0"/>
                          <a:ea typeface="+mn-ea"/>
                          <a:cs typeface="Times New Roman" pitchFamily="18" charset="0"/>
                        </a:rPr>
                        <a:t>0.6521	***</a:t>
                      </a:r>
                      <a:endParaRPr lang="en-US" sz="1800" dirty="0">
                        <a:latin typeface="Times New Roman" pitchFamily="18" charset="0"/>
                        <a:cs typeface="Times New Roman" pitchFamily="18" charset="0"/>
                      </a:endParaRPr>
                    </a:p>
                  </a:txBody>
                  <a:tcPr/>
                </a:tc>
                <a:tc>
                  <a:txBody>
                    <a:bodyPr/>
                    <a:lstStyle/>
                    <a:p>
                      <a:pPr algn="ctr"/>
                      <a:endParaRPr lang="en-US" sz="1800" dirty="0" smtClean="0">
                        <a:latin typeface="Times New Roman" pitchFamily="18" charset="0"/>
                        <a:cs typeface="Times New Roman" pitchFamily="18" charset="0"/>
                      </a:endParaRPr>
                    </a:p>
                    <a:p>
                      <a:pPr algn="ctr"/>
                      <a:r>
                        <a:rPr lang="en-US" sz="1800" kern="1200" dirty="0" smtClean="0">
                          <a:solidFill>
                            <a:schemeClr val="dk1"/>
                          </a:solidFill>
                          <a:latin typeface="Times New Roman" pitchFamily="18" charset="0"/>
                          <a:ea typeface="+mn-ea"/>
                          <a:cs typeface="Times New Roman" pitchFamily="18" charset="0"/>
                        </a:rPr>
                        <a:t>1.0</a:t>
                      </a:r>
                    </a:p>
                    <a:p>
                      <a:pPr algn="ctr"/>
                      <a:r>
                        <a:rPr lang="en-US" sz="1800" kern="1200" dirty="0" smtClean="0">
                          <a:solidFill>
                            <a:schemeClr val="dk1"/>
                          </a:solidFill>
                          <a:latin typeface="Times New Roman" pitchFamily="18" charset="0"/>
                          <a:ea typeface="+mn-ea"/>
                          <a:cs typeface="Times New Roman" pitchFamily="18" charset="0"/>
                        </a:rPr>
                        <a:t>0.1217</a:t>
                      </a:r>
                      <a:endParaRPr lang="en-US" sz="1800" dirty="0">
                        <a:latin typeface="Times New Roman" pitchFamily="18" charset="0"/>
                        <a:cs typeface="Times New Roman" pitchFamily="18" charset="0"/>
                      </a:endParaRPr>
                    </a:p>
                  </a:txBody>
                  <a:tcPr/>
                </a:tc>
                <a:tc>
                  <a:txBody>
                    <a:bodyPr/>
                    <a:lstStyle/>
                    <a:p>
                      <a:pPr algn="ctr"/>
                      <a:endParaRPr lang="en-US" sz="1800" dirty="0" smtClean="0">
                        <a:latin typeface="Times New Roman" pitchFamily="18" charset="0"/>
                        <a:cs typeface="Times New Roman" pitchFamily="18" charset="0"/>
                      </a:endParaRPr>
                    </a:p>
                    <a:p>
                      <a:pPr algn="ctr"/>
                      <a:endParaRPr lang="en-US" sz="1800" dirty="0" smtClean="0">
                        <a:latin typeface="Times New Roman" pitchFamily="18" charset="0"/>
                        <a:cs typeface="Times New Roman" pitchFamily="18" charset="0"/>
                      </a:endParaRPr>
                    </a:p>
                    <a:p>
                      <a:pPr algn="ctr"/>
                      <a:r>
                        <a:rPr lang="en-US" sz="1800" kern="1200" dirty="0" smtClean="0">
                          <a:solidFill>
                            <a:schemeClr val="dk1"/>
                          </a:solidFill>
                          <a:latin typeface="Times New Roman" pitchFamily="18" charset="0"/>
                          <a:ea typeface="+mn-ea"/>
                          <a:cs typeface="Times New Roman" pitchFamily="18" charset="0"/>
                        </a:rPr>
                        <a:t>1.00</a:t>
                      </a:r>
                    </a:p>
                    <a:p>
                      <a:pPr algn="ctr"/>
                      <a:endParaRPr lang="en-US" sz="1800" kern="1200" dirty="0" smtClean="0">
                        <a:solidFill>
                          <a:schemeClr val="dk1"/>
                        </a:solidFill>
                        <a:latin typeface="Times New Roman" pitchFamily="18" charset="0"/>
                        <a:ea typeface="+mn-ea"/>
                        <a:cs typeface="Times New Roman" pitchFamily="18" charset="0"/>
                      </a:endParaRPr>
                    </a:p>
                    <a:p>
                      <a:pPr algn="ctr"/>
                      <a:endParaRPr lang="en-US" sz="1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1800" b="1" dirty="0" smtClean="0">
                <a:latin typeface="Times New Roman" pitchFamily="18" charset="0"/>
                <a:cs typeface="Times New Roman" pitchFamily="18" charset="0"/>
              </a:rPr>
              <a:t>4E. Contd.</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Temperature and Yield </a:t>
            </a:r>
            <a:endParaRPr lang="en-US" sz="1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0668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1800" b="1" dirty="0" smtClean="0">
                <a:latin typeface="Times New Roman" pitchFamily="18" charset="0"/>
                <a:cs typeface="Times New Roman" pitchFamily="18" charset="0"/>
              </a:rPr>
              <a:t>4E. Contd.</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Rainfall and Yield</a:t>
            </a:r>
            <a:endParaRPr lang="en-US" sz="18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228600" y="838200"/>
          <a:ext cx="8610600"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dirty="0" smtClean="0">
                <a:latin typeface="Times New Roman" pitchFamily="18" charset="0"/>
                <a:cs typeface="Times New Roman" pitchFamily="18" charset="0"/>
              </a:rPr>
              <a:t>5.	CONCLUSION</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p:spPr>
        <p:txBody>
          <a:bodyPr>
            <a:normAutofit/>
          </a:bodyPr>
          <a:lstStyle/>
          <a:p>
            <a:pPr algn="just"/>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Based on the different food groups consumed by households and the influence of extreme weather conditions such as excessive heat and flooding, only 20.63% </a:t>
            </a:r>
            <a:r>
              <a:rPr lang="en-US" sz="2800" dirty="0" smtClean="0">
                <a:latin typeface="Times New Roman" pitchFamily="18" charset="0"/>
                <a:cs typeface="Times New Roman" pitchFamily="18" charset="0"/>
              </a:rPr>
              <a:t>of </a:t>
            </a:r>
            <a:r>
              <a:rPr lang="en-US" sz="2800" dirty="0">
                <a:latin typeface="Times New Roman" pitchFamily="18" charset="0"/>
                <a:cs typeface="Times New Roman" pitchFamily="18" charset="0"/>
              </a:rPr>
              <a:t>the respondents were food secure</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An increase </a:t>
            </a:r>
            <a:r>
              <a:rPr lang="en-US" sz="2800" dirty="0">
                <a:latin typeface="Times New Roman" pitchFamily="18" charset="0"/>
                <a:cs typeface="Times New Roman" pitchFamily="18" charset="0"/>
              </a:rPr>
              <a:t>in </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variables that significantly determine and are positively related to food security would increase the food security status of the respondents.</a:t>
            </a:r>
          </a:p>
          <a:p>
            <a:pPr algn="just">
              <a:buNone/>
            </a:pP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latin typeface="Times New Roman" pitchFamily="18" charset="0"/>
                <a:cs typeface="Times New Roman" pitchFamily="18" charset="0"/>
              </a:rPr>
              <a:t>6.	RECOMMENDATIONS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There is need for creating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and enactment of policies for reducing poverty and ensuring food security such as National Poverty Eradication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(NAPEP) and Graduate Internship Scheme (GIS) </a:t>
            </a:r>
            <a:r>
              <a:rPr lang="en-US" sz="2000" dirty="0" smtClean="0">
                <a:latin typeface="Times New Roman" pitchFamily="18" charset="0"/>
                <a:cs typeface="Times New Roman" pitchFamily="18" charset="0"/>
              </a:rPr>
              <a:t>in order to empower </a:t>
            </a:r>
            <a:r>
              <a:rPr lang="en-US" sz="2000" dirty="0">
                <a:latin typeface="Times New Roman" pitchFamily="18" charset="0"/>
                <a:cs typeface="Times New Roman" pitchFamily="18" charset="0"/>
              </a:rPr>
              <a:t>the rural households by exploring income diversification opportunities thereby improving wage earning capacity</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Policies of reducing poverty and ensuring food security need to include climate change strategies</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Climate change management authorities such as NIMET should be encouraged to provide farmers with early warning signals via an organized extension service </a:t>
            </a:r>
            <a:r>
              <a:rPr lang="en-US" sz="2000" dirty="0" err="1">
                <a:latin typeface="Times New Roman" pitchFamily="18" charset="0"/>
                <a:cs typeface="Times New Roman" pitchFamily="18" charset="0"/>
              </a:rPr>
              <a:t>programme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Visit of extension agent has the ability of helping the farming households with better decision making process which will enhance better production</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Nutrition oriented </a:t>
            </a:r>
            <a:r>
              <a:rPr lang="en-US" sz="2000" dirty="0" err="1">
                <a:latin typeface="Times New Roman" pitchFamily="18" charset="0"/>
                <a:cs typeface="Times New Roman" pitchFamily="18" charset="0"/>
              </a:rPr>
              <a:t>programmes</a:t>
            </a:r>
            <a:r>
              <a:rPr lang="en-US" sz="2000" dirty="0">
                <a:latin typeface="Times New Roman" pitchFamily="18" charset="0"/>
                <a:cs typeface="Times New Roman" pitchFamily="18" charset="0"/>
              </a:rPr>
              <a:t> should also be implemented to improve on the food substitution capabilities of the households</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fact </a:t>
            </a:r>
            <a:r>
              <a:rPr lang="en-US" sz="2000" dirty="0">
                <a:latin typeface="Times New Roman" pitchFamily="18" charset="0"/>
                <a:cs typeface="Times New Roman" pitchFamily="18" charset="0"/>
              </a:rPr>
              <a:t>that farmers are often poor and rarely have access to safe and effective </a:t>
            </a:r>
            <a:r>
              <a:rPr lang="en-US" sz="2000" dirty="0" smtClean="0">
                <a:latin typeface="Times New Roman" pitchFamily="18" charset="0"/>
                <a:cs typeface="Times New Roman" pitchFamily="18" charset="0"/>
              </a:rPr>
              <a:t>pesticides </a:t>
            </a:r>
            <a:r>
              <a:rPr lang="en-US" sz="2000" dirty="0">
                <a:latin typeface="Times New Roman" pitchFamily="18" charset="0"/>
                <a:cs typeface="Times New Roman" pitchFamily="18" charset="0"/>
              </a:rPr>
              <a:t>to combat the menace of climate </a:t>
            </a:r>
            <a:r>
              <a:rPr lang="en-US" sz="2000" dirty="0" smtClean="0">
                <a:latin typeface="Times New Roman" pitchFamily="18" charset="0"/>
                <a:cs typeface="Times New Roman" pitchFamily="18" charset="0"/>
              </a:rPr>
              <a:t>change, </a:t>
            </a:r>
            <a:r>
              <a:rPr lang="en-US" sz="2000" dirty="0">
                <a:latin typeface="Times New Roman" pitchFamily="18" charset="0"/>
                <a:cs typeface="Times New Roman" pitchFamily="18" charset="0"/>
              </a:rPr>
              <a:t>particularly during dry </a:t>
            </a:r>
            <a:r>
              <a:rPr lang="en-US" sz="2000" dirty="0" smtClean="0">
                <a:latin typeface="Times New Roman" pitchFamily="18" charset="0"/>
                <a:cs typeface="Times New Roman" pitchFamily="18" charset="0"/>
              </a:rPr>
              <a:t>spells, government should </a:t>
            </a:r>
            <a:r>
              <a:rPr lang="en-US" sz="2000" dirty="0">
                <a:latin typeface="Times New Roman" pitchFamily="18" charset="0"/>
                <a:cs typeface="Times New Roman" pitchFamily="18" charset="0"/>
              </a:rPr>
              <a:t>assist the farmers with necessary inputs at subsidized </a:t>
            </a:r>
            <a:r>
              <a:rPr lang="en-US" sz="2000" dirty="0" smtClean="0">
                <a:latin typeface="Times New Roman" pitchFamily="18" charset="0"/>
                <a:cs typeface="Times New Roman" pitchFamily="18" charset="0"/>
              </a:rPr>
              <a:t>rates, </a:t>
            </a:r>
            <a:r>
              <a:rPr lang="en-US" sz="2000" dirty="0">
                <a:latin typeface="Times New Roman" pitchFamily="18" charset="0"/>
                <a:cs typeface="Times New Roman" pitchFamily="18" charset="0"/>
              </a:rPr>
              <a:t>robust varieties of </a:t>
            </a:r>
            <a:r>
              <a:rPr lang="en-US" sz="2000" dirty="0" smtClean="0">
                <a:latin typeface="Times New Roman" pitchFamily="18" charset="0"/>
                <a:cs typeface="Times New Roman" pitchFamily="18" charset="0"/>
              </a:rPr>
              <a:t>plants/seeds </a:t>
            </a:r>
            <a:r>
              <a:rPr lang="en-US" sz="2000" dirty="0">
                <a:latin typeface="Times New Roman" pitchFamily="18" charset="0"/>
                <a:cs typeface="Times New Roman" pitchFamily="18" charset="0"/>
              </a:rPr>
              <a:t>and adequate irrigation facilities.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000" b="1" dirty="0" smtClean="0">
                <a:latin typeface="Times New Roman" pitchFamily="18" charset="0"/>
                <a:cs typeface="Times New Roman" pitchFamily="18" charset="0"/>
              </a:rPr>
              <a:t>ABSTRACT</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685800"/>
            <a:ext cx="8229600" cy="5440363"/>
          </a:xfrm>
        </p:spPr>
        <p:txBody>
          <a:bodyPr>
            <a:normAutofit fontScale="47500" lnSpcReduction="20000"/>
          </a:bodyPr>
          <a:lstStyle/>
          <a:p>
            <a:pPr algn="just">
              <a:buNone/>
            </a:pPr>
            <a:r>
              <a:rPr lang="en-US" dirty="0" smtClean="0"/>
              <a:t>       </a:t>
            </a:r>
            <a:r>
              <a:rPr lang="en-US" dirty="0" smtClean="0">
                <a:latin typeface="Times New Roman" pitchFamily="18" charset="0"/>
                <a:cs typeface="Times New Roman" pitchFamily="18" charset="0"/>
              </a:rPr>
              <a:t>The study examined the implications of climate change on food security of rural farming households in the Southern part of </a:t>
            </a:r>
            <a:r>
              <a:rPr lang="en-US" dirty="0" err="1" smtClean="0">
                <a:latin typeface="Times New Roman" pitchFamily="18" charset="0"/>
                <a:cs typeface="Times New Roman" pitchFamily="18" charset="0"/>
              </a:rPr>
              <a:t>Taraba</a:t>
            </a:r>
            <a:r>
              <a:rPr lang="en-US" dirty="0" smtClean="0">
                <a:latin typeface="Times New Roman" pitchFamily="18" charset="0"/>
                <a:cs typeface="Times New Roman" pitchFamily="18" charset="0"/>
              </a:rPr>
              <a:t> State. A multistage random sampling technique was employed to select 160 cassava farming households from four wards spread across two Local Government Areas in the southern part of </a:t>
            </a:r>
            <a:r>
              <a:rPr lang="en-US" dirty="0" err="1" smtClean="0">
                <a:latin typeface="Times New Roman" pitchFamily="18" charset="0"/>
                <a:cs typeface="Times New Roman" pitchFamily="18" charset="0"/>
              </a:rPr>
              <a:t>Taraba</a:t>
            </a:r>
            <a:r>
              <a:rPr lang="en-US" dirty="0" smtClean="0">
                <a:latin typeface="Times New Roman" pitchFamily="18" charset="0"/>
                <a:cs typeface="Times New Roman" pitchFamily="18" charset="0"/>
              </a:rPr>
              <a:t> State. Descriptive statistics, food security index, </a:t>
            </a:r>
            <a:r>
              <a:rPr lang="en-US" dirty="0" err="1" smtClean="0">
                <a:latin typeface="Times New Roman" pitchFamily="18" charset="0"/>
                <a:cs typeface="Times New Roman" pitchFamily="18" charset="0"/>
              </a:rPr>
              <a:t>Logit</a:t>
            </a:r>
            <a:r>
              <a:rPr lang="en-US" dirty="0" smtClean="0">
                <a:latin typeface="Times New Roman" pitchFamily="18" charset="0"/>
                <a:cs typeface="Times New Roman" pitchFamily="18" charset="0"/>
              </a:rPr>
              <a:t> regression model and correlation matrics were used to analyze the data. Results of the study showed that majority of the household heads (95.6%) were men, about 56% were within their economic active age of 31-50 years and 34% of the respondents had no education. About 54% of the households had 6–10 members and 63.75% respondents earned monthly income between </a:t>
            </a:r>
            <a:r>
              <a:rPr lang="en-US" strike="sngStrike"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50,000–</a:t>
            </a:r>
            <a:r>
              <a:rPr lang="en-US" strike="sngStrike"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99,999. The level of food insecurity was high in the study area as only 20.63% of households were food secure. The </a:t>
            </a:r>
            <a:r>
              <a:rPr lang="en-US" dirty="0" err="1" smtClean="0">
                <a:latin typeface="Times New Roman" pitchFamily="18" charset="0"/>
                <a:cs typeface="Times New Roman" pitchFamily="18" charset="0"/>
              </a:rPr>
              <a:t>Logit</a:t>
            </a:r>
            <a:r>
              <a:rPr lang="en-US" dirty="0" smtClean="0">
                <a:latin typeface="Times New Roman" pitchFamily="18" charset="0"/>
                <a:cs typeface="Times New Roman" pitchFamily="18" charset="0"/>
              </a:rPr>
              <a:t> regression revealed that 12 out of 15 variables included in the model were significant at 1% and 5% in explaining the variation in food security status of households.  Temperature and rainfall in the study area from 1983–2012 had an increasing trend at 0.25</a:t>
            </a:r>
            <a:r>
              <a:rPr lang="en-US" baseline="30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C and 0.129mm respectively. Temperature and rainfall were positively correlated to cassava yields at 0.56 and 0.65 respectively and both were significant at 1%. Policies for reducing poverty and ensuring food security need to include ensuring improved educational level through adult education and training, exploring income diversification opportunities, increased awareness and access to better family planning facilities and evolving climate change strategies to provide farmers with early warning signals via organized extension service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a:t>
            </a: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Keywords: Food Security, Climate Change, Farm Productivity, Implications, Farming Households.</a:t>
            </a:r>
            <a:endParaRPr lang="en-US" dirty="0" smtClean="0">
              <a:latin typeface="Times New Roman" pitchFamily="18" charset="0"/>
              <a:cs typeface="Times New Roman" pitchFamily="18" charset="0"/>
            </a:endParaRP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just"/>
            <a:r>
              <a:rPr lang="en-US" sz="2400" b="1" dirty="0" smtClean="0">
                <a:latin typeface="Times New Roman" pitchFamily="18" charset="0"/>
                <a:cs typeface="Times New Roman" pitchFamily="18" charset="0"/>
              </a:rPr>
              <a:t>1.	INTRODUCTION</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562600"/>
          </a:xfrm>
        </p:spPr>
        <p:txBody>
          <a:bodyPr>
            <a:normAutofit fontScale="85000" lnSpcReduction="20000"/>
          </a:bodyPr>
          <a:lstStyle/>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 idea of food security was presented for the first time in the World Food Conference in </a:t>
            </a:r>
            <a:r>
              <a:rPr lang="en-US" sz="2400" dirty="0" smtClean="0">
                <a:latin typeface="Times New Roman" pitchFamily="18" charset="0"/>
                <a:cs typeface="Times New Roman" pitchFamily="18" charset="0"/>
              </a:rPr>
              <a:t>1974.</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FAO’s </a:t>
            </a:r>
            <a:r>
              <a:rPr lang="en-US" sz="2400" dirty="0">
                <a:latin typeface="Times New Roman" pitchFamily="18" charset="0"/>
                <a:cs typeface="Times New Roman" pitchFamily="18" charset="0"/>
              </a:rPr>
              <a:t>vision </a:t>
            </a:r>
            <a:r>
              <a:rPr lang="en-US" sz="2400" dirty="0" smtClean="0">
                <a:latin typeface="Times New Roman" pitchFamily="18" charset="0"/>
                <a:cs typeface="Times New Roman" pitchFamily="18" charset="0"/>
              </a:rPr>
              <a:t>is that of </a:t>
            </a:r>
            <a:r>
              <a:rPr lang="en-US" sz="2400" dirty="0">
                <a:latin typeface="Times New Roman" pitchFamily="18" charset="0"/>
                <a:cs typeface="Times New Roman" pitchFamily="18" charset="0"/>
              </a:rPr>
              <a:t>a world without hunger </a:t>
            </a:r>
            <a:r>
              <a:rPr lang="en-US" sz="2400" dirty="0" smtClean="0">
                <a:latin typeface="Times New Roman" pitchFamily="18" charset="0"/>
                <a:cs typeface="Times New Roman" pitchFamily="18" charset="0"/>
              </a:rPr>
              <a:t>and with </a:t>
            </a:r>
            <a:r>
              <a:rPr lang="en-US" sz="2400" dirty="0">
                <a:latin typeface="Times New Roman" pitchFamily="18" charset="0"/>
                <a:cs typeface="Times New Roman" pitchFamily="18" charset="0"/>
              </a:rPr>
              <a:t>most people are able by themselves to obtain the food </a:t>
            </a:r>
            <a:r>
              <a:rPr lang="en-US" sz="2400" dirty="0" smtClean="0">
                <a:latin typeface="Times New Roman" pitchFamily="18" charset="0"/>
                <a:cs typeface="Times New Roman" pitchFamily="18" charset="0"/>
              </a:rPr>
              <a:t>they</a:t>
            </a:r>
            <a:r>
              <a:rPr lang="en-US" sz="2400" dirty="0">
                <a:latin typeface="Times New Roman" pitchFamily="18" charset="0"/>
                <a:cs typeface="Times New Roman" pitchFamily="18" charset="0"/>
              </a:rPr>
              <a:t> need for an active and healthy </a:t>
            </a:r>
            <a:r>
              <a:rPr lang="en-US" sz="2400" dirty="0" smtClean="0">
                <a:latin typeface="Times New Roman" pitchFamily="18" charset="0"/>
                <a:cs typeface="Times New Roman" pitchFamily="18" charset="0"/>
              </a:rPr>
              <a:t>life.</a:t>
            </a:r>
          </a:p>
          <a:p>
            <a:pPr algn="just"/>
            <a:r>
              <a:rPr lang="en-US" sz="2400" dirty="0">
                <a:latin typeface="Times New Roman" pitchFamily="18" charset="0"/>
                <a:cs typeface="Times New Roman" pitchFamily="18" charset="0"/>
              </a:rPr>
              <a:t> The 1992, International Conference on Nutrition and the 1996 World Submit both emphasized the central need to decrease food insecurity and hunger globally</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 modest </a:t>
            </a:r>
            <a:r>
              <a:rPr lang="en-US" sz="2400" dirty="0">
                <a:latin typeface="Times New Roman" pitchFamily="18" charset="0"/>
                <a:cs typeface="Times New Roman" pitchFamily="18" charset="0"/>
              </a:rPr>
              <a:t>ambition of the </a:t>
            </a:r>
            <a:r>
              <a:rPr lang="en-US" sz="2400" dirty="0" smtClean="0">
                <a:latin typeface="Times New Roman" pitchFamily="18" charset="0"/>
                <a:cs typeface="Times New Roman" pitchFamily="18" charset="0"/>
              </a:rPr>
              <a:t>Millennium </a:t>
            </a:r>
            <a:r>
              <a:rPr lang="en-US" sz="2400" dirty="0">
                <a:latin typeface="Times New Roman" pitchFamily="18" charset="0"/>
                <a:cs typeface="Times New Roman" pitchFamily="18" charset="0"/>
              </a:rPr>
              <a:t>Development Goals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having the number of people who suffer from hunger between 1990 and 2015 </a:t>
            </a:r>
            <a:r>
              <a:rPr lang="en-US" sz="2400" dirty="0" smtClean="0">
                <a:latin typeface="Times New Roman" pitchFamily="18" charset="0"/>
                <a:cs typeface="Times New Roman" pitchFamily="18" charset="0"/>
              </a:rPr>
              <a:t>reduced.</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These ideas, visions, ambitions and goals have not been achieved.</a:t>
            </a: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Undernourished people </a:t>
            </a:r>
            <a:r>
              <a:rPr lang="en-US" sz="2400" dirty="0">
                <a:latin typeface="Times New Roman" pitchFamily="18" charset="0"/>
                <a:cs typeface="Times New Roman" pitchFamily="18" charset="0"/>
              </a:rPr>
              <a:t>in developing regions has remained essentially constant at about 16 per cent since </a:t>
            </a:r>
            <a:r>
              <a:rPr lang="en-US" sz="2400" dirty="0" smtClean="0">
                <a:latin typeface="Times New Roman" pitchFamily="18" charset="0"/>
                <a:cs typeface="Times New Roman" pitchFamily="18" charset="0"/>
              </a:rPr>
              <a:t>2000.</a:t>
            </a:r>
          </a:p>
          <a:p>
            <a:pPr algn="just"/>
            <a:r>
              <a:rPr lang="en-US" sz="2400" dirty="0">
                <a:latin typeface="Times New Roman" pitchFamily="18" charset="0"/>
                <a:cs typeface="Times New Roman" pitchFamily="18" charset="0"/>
              </a:rPr>
              <a:t> Climate change and variability is a major threat to food security in many parts of </a:t>
            </a:r>
            <a:r>
              <a:rPr lang="en-US" sz="2400" dirty="0" smtClean="0">
                <a:latin typeface="Times New Roman" pitchFamily="18" charset="0"/>
                <a:cs typeface="Times New Roman" pitchFamily="18" charset="0"/>
              </a:rPr>
              <a:t>developing regions </a:t>
            </a:r>
            <a:r>
              <a:rPr lang="en-US" sz="2400" dirty="0">
                <a:latin typeface="Times New Roman" pitchFamily="18" charset="0"/>
                <a:cs typeface="Times New Roman" pitchFamily="18" charset="0"/>
              </a:rPr>
              <a:t>which are largely dependent on rain fed and </a:t>
            </a:r>
            <a:r>
              <a:rPr lang="en-US" sz="2400" dirty="0" smtClean="0">
                <a:latin typeface="Times New Roman" pitchFamily="18" charset="0"/>
                <a:cs typeface="Times New Roman" pitchFamily="18" charset="0"/>
              </a:rPr>
              <a:t>labor </a:t>
            </a:r>
            <a:r>
              <a:rPr lang="en-US" sz="2400" dirty="0">
                <a:latin typeface="Times New Roman" pitchFamily="18" charset="0"/>
                <a:cs typeface="Times New Roman" pitchFamily="18" charset="0"/>
              </a:rPr>
              <a:t>intensive agricultural production</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Climate change in the form of higher temperatures, reduced rainfall and increased rainfall variability, reduces crop yields, reduces net farm revenues and threatens food security in low income based economies including African </a:t>
            </a:r>
            <a:r>
              <a:rPr lang="en-US" sz="2400" dirty="0" smtClean="0">
                <a:latin typeface="Times New Roman" pitchFamily="18" charset="0"/>
                <a:cs typeface="Times New Roman" pitchFamily="18" charset="0"/>
              </a:rPr>
              <a:t>countries.</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b="1" dirty="0" smtClean="0">
                <a:latin typeface="Times New Roman" pitchFamily="18" charset="0"/>
                <a:cs typeface="Times New Roman" pitchFamily="18" charset="0"/>
              </a:rPr>
              <a:t>2.	OBJECTIVES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smtClean="0">
                <a:latin typeface="Times New Roman" pitchFamily="18" charset="0"/>
                <a:cs typeface="Times New Roman" pitchFamily="18" charset="0"/>
              </a:rPr>
              <a:t> Examine the socioeconomic characteristics of respondents;</a:t>
            </a:r>
          </a:p>
          <a:p>
            <a:r>
              <a:rPr lang="en-US" sz="2400" dirty="0" smtClean="0">
                <a:latin typeface="Times New Roman" pitchFamily="18" charset="0"/>
                <a:cs typeface="Times New Roman" pitchFamily="18" charset="0"/>
              </a:rPr>
              <a:t> Measure the food security status of the respondents;</a:t>
            </a:r>
          </a:p>
          <a:p>
            <a:r>
              <a:rPr lang="en-US" sz="2400" dirty="0" smtClean="0">
                <a:latin typeface="Times New Roman" pitchFamily="18" charset="0"/>
                <a:cs typeface="Times New Roman" pitchFamily="18" charset="0"/>
              </a:rPr>
              <a:t> Examine the determinants of food security among farming households;</a:t>
            </a:r>
          </a:p>
          <a:p>
            <a:r>
              <a:rPr lang="en-US" sz="2400" dirty="0" smtClean="0">
                <a:latin typeface="Times New Roman" pitchFamily="18" charset="0"/>
                <a:cs typeface="Times New Roman" pitchFamily="18" charset="0"/>
              </a:rPr>
              <a:t>  Examine trends of climate variables in the study area; and</a:t>
            </a:r>
          </a:p>
          <a:p>
            <a:r>
              <a:rPr lang="en-US" sz="2400" dirty="0" smtClean="0">
                <a:latin typeface="Times New Roman" pitchFamily="18" charset="0"/>
                <a:cs typeface="Times New Roman" pitchFamily="18" charset="0"/>
              </a:rPr>
              <a:t> Estimate the influence of climate factors on farm productivity of the respondents.</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latin typeface="Times New Roman" pitchFamily="18" charset="0"/>
                <a:cs typeface="Times New Roman" pitchFamily="18" charset="0"/>
              </a:rPr>
              <a:t>3.	METHODOLOGY</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715000"/>
          </a:xfrm>
        </p:spPr>
        <p:txBody>
          <a:bodyPr>
            <a:normAutofit/>
          </a:bodyPr>
          <a:lstStyle/>
          <a:p>
            <a:pPr marL="342900" lvl="1" indent="-342900" algn="just">
              <a:buFont typeface="Wingdings" pitchFamily="2" charset="2"/>
              <a:buChar char="ü"/>
            </a:pPr>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Sampling Procedure</a:t>
            </a:r>
            <a:endParaRPr lang="en-US" sz="2400" dirty="0">
              <a:latin typeface="Times New Roman" pitchFamily="18" charset="0"/>
              <a:cs typeface="Times New Roman" pitchFamily="18" charset="0"/>
            </a:endParaRPr>
          </a:p>
          <a:p>
            <a:pPr marL="0" indent="0" algn="just">
              <a:buNone/>
            </a:pPr>
            <a:r>
              <a:rPr lang="en-US" sz="2400" dirty="0" smtClean="0">
                <a:latin typeface="Times New Roman" pitchFamily="18" charset="0"/>
                <a:cs typeface="Times New Roman" pitchFamily="18" charset="0"/>
              </a:rPr>
              <a:t>Multi-staged </a:t>
            </a:r>
            <a:r>
              <a:rPr lang="en-US" sz="2400" dirty="0">
                <a:latin typeface="Times New Roman" pitchFamily="18" charset="0"/>
                <a:cs typeface="Times New Roman" pitchFamily="18" charset="0"/>
              </a:rPr>
              <a:t>sampling </a:t>
            </a:r>
            <a:r>
              <a:rPr lang="en-US" sz="2400" dirty="0" smtClean="0">
                <a:latin typeface="Times New Roman" pitchFamily="18" charset="0"/>
                <a:cs typeface="Times New Roman" pitchFamily="18" charset="0"/>
              </a:rPr>
              <a:t>technique was employed </a:t>
            </a:r>
            <a:r>
              <a:rPr lang="en-US" sz="2400" dirty="0">
                <a:latin typeface="Times New Roman" pitchFamily="18" charset="0"/>
                <a:cs typeface="Times New Roman" pitchFamily="18" charset="0"/>
              </a:rPr>
              <a:t>in this </a:t>
            </a:r>
            <a:r>
              <a:rPr lang="en-US" sz="2400" dirty="0" smtClean="0">
                <a:latin typeface="Times New Roman" pitchFamily="18" charset="0"/>
                <a:cs typeface="Times New Roman" pitchFamily="18" charset="0"/>
              </a:rPr>
              <a:t>study. Purposive </a:t>
            </a:r>
            <a:r>
              <a:rPr lang="en-US" sz="2400" dirty="0">
                <a:latin typeface="Times New Roman" pitchFamily="18" charset="0"/>
                <a:cs typeface="Times New Roman" pitchFamily="18" charset="0"/>
              </a:rPr>
              <a:t>sampling was used in the first </a:t>
            </a:r>
            <a:r>
              <a:rPr lang="en-US" sz="2400" dirty="0" smtClean="0">
                <a:latin typeface="Times New Roman" pitchFamily="18" charset="0"/>
                <a:cs typeface="Times New Roman" pitchFamily="18" charset="0"/>
              </a:rPr>
              <a:t>stage </a:t>
            </a:r>
            <a:r>
              <a:rPr lang="en-US" sz="2400" dirty="0">
                <a:latin typeface="Times New Roman" pitchFamily="18" charset="0"/>
                <a:cs typeface="Times New Roman" pitchFamily="18" charset="0"/>
              </a:rPr>
              <a:t>to select two Local Government Areas (LGAs) that have been affected by draught and or flood </a:t>
            </a:r>
            <a:r>
              <a:rPr lang="en-US" sz="2400" dirty="0" smtClean="0">
                <a:latin typeface="Times New Roman" pitchFamily="18" charset="0"/>
                <a:cs typeface="Times New Roman" pitchFamily="18" charset="0"/>
              </a:rPr>
              <a:t>from </a:t>
            </a:r>
            <a:r>
              <a:rPr lang="en-US" sz="2400" dirty="0">
                <a:latin typeface="Times New Roman" pitchFamily="18" charset="0"/>
                <a:cs typeface="Times New Roman" pitchFamily="18" charset="0"/>
              </a:rPr>
              <a:t>Southern </a:t>
            </a:r>
            <a:r>
              <a:rPr lang="en-US" sz="2400" dirty="0" err="1" smtClean="0">
                <a:latin typeface="Times New Roman" pitchFamily="18" charset="0"/>
                <a:cs typeface="Times New Roman" pitchFamily="18" charset="0"/>
              </a:rPr>
              <a:t>Taraba</a:t>
            </a:r>
            <a:r>
              <a:rPr lang="en-US" sz="2400" dirty="0" smtClean="0">
                <a:latin typeface="Times New Roman" pitchFamily="18" charset="0"/>
                <a:cs typeface="Times New Roman" pitchFamily="18" charset="0"/>
              </a:rPr>
              <a:t>.  In the second stage, two </a:t>
            </a:r>
            <a:r>
              <a:rPr lang="en-US" sz="2400" dirty="0">
                <a:latin typeface="Times New Roman" pitchFamily="18" charset="0"/>
                <a:cs typeface="Times New Roman" pitchFamily="18" charset="0"/>
              </a:rPr>
              <a:t>wards </a:t>
            </a:r>
            <a:r>
              <a:rPr lang="en-US" sz="2400" dirty="0" smtClean="0">
                <a:latin typeface="Times New Roman" pitchFamily="18" charset="0"/>
                <a:cs typeface="Times New Roman" pitchFamily="18" charset="0"/>
              </a:rPr>
              <a:t>were selected from </a:t>
            </a:r>
            <a:r>
              <a:rPr lang="en-US" sz="2400" dirty="0">
                <a:latin typeface="Times New Roman" pitchFamily="18" charset="0"/>
                <a:cs typeface="Times New Roman" pitchFamily="18" charset="0"/>
              </a:rPr>
              <a:t>each of the </a:t>
            </a:r>
            <a:r>
              <a:rPr lang="en-US" sz="2400" dirty="0" smtClean="0">
                <a:latin typeface="Times New Roman" pitchFamily="18" charset="0"/>
                <a:cs typeface="Times New Roman" pitchFamily="18" charset="0"/>
              </a:rPr>
              <a:t>LGAs, while random </a:t>
            </a:r>
            <a:r>
              <a:rPr lang="en-US" sz="2400" dirty="0">
                <a:latin typeface="Times New Roman" pitchFamily="18" charset="0"/>
                <a:cs typeface="Times New Roman" pitchFamily="18" charset="0"/>
              </a:rPr>
              <a:t>sampling was used in the third stage to select 40 farming </a:t>
            </a:r>
            <a:r>
              <a:rPr lang="en-US" sz="2400" dirty="0" smtClean="0">
                <a:latin typeface="Times New Roman" pitchFamily="18" charset="0"/>
                <a:cs typeface="Times New Roman" pitchFamily="18" charset="0"/>
              </a:rPr>
              <a:t>households of predominantly </a:t>
            </a:r>
            <a:r>
              <a:rPr lang="en-US" sz="2400" dirty="0">
                <a:latin typeface="Times New Roman" pitchFamily="18" charset="0"/>
                <a:cs typeface="Times New Roman" pitchFamily="18" charset="0"/>
              </a:rPr>
              <a:t>cassava farmers </a:t>
            </a: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each ward, making a total of 160 </a:t>
            </a:r>
            <a:r>
              <a:rPr lang="en-US" sz="2400" dirty="0" smtClean="0">
                <a:latin typeface="Times New Roman" pitchFamily="18" charset="0"/>
                <a:cs typeface="Times New Roman" pitchFamily="18" charset="0"/>
              </a:rPr>
              <a:t>households.</a:t>
            </a:r>
          </a:p>
          <a:p>
            <a:pPr marL="0" indent="0" algn="just">
              <a:buFont typeface="Wingdings" pitchFamily="2" charset="2"/>
              <a:buChar char="ü"/>
            </a:pPr>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Analytical </a:t>
            </a:r>
            <a:r>
              <a:rPr lang="en-US" sz="2400" b="1" dirty="0" smtClean="0">
                <a:latin typeface="Times New Roman" pitchFamily="18" charset="0"/>
                <a:cs typeface="Times New Roman" pitchFamily="18" charset="0"/>
              </a:rPr>
              <a:t>Techniques</a:t>
            </a:r>
          </a:p>
          <a:p>
            <a:pPr lvl="0"/>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Descriptive statistics </a:t>
            </a:r>
          </a:p>
          <a:p>
            <a:pPr lvl="0"/>
            <a:r>
              <a:rPr lang="en-US" sz="2400" dirty="0">
                <a:latin typeface="Times New Roman" pitchFamily="18" charset="0"/>
                <a:cs typeface="Times New Roman" pitchFamily="18" charset="0"/>
              </a:rPr>
              <a:t>Food security index</a:t>
            </a:r>
          </a:p>
          <a:p>
            <a:pPr lvl="0"/>
            <a:r>
              <a:rPr lang="en-US" sz="2400" dirty="0">
                <a:latin typeface="Times New Roman" pitchFamily="18" charset="0"/>
                <a:cs typeface="Times New Roman" pitchFamily="18" charset="0"/>
              </a:rPr>
              <a:t>Correlation matrix</a:t>
            </a:r>
          </a:p>
          <a:p>
            <a:pPr lvl="0"/>
            <a:r>
              <a:rPr lang="en-US" sz="2400" dirty="0" err="1">
                <a:latin typeface="Times New Roman" pitchFamily="18" charset="0"/>
                <a:cs typeface="Times New Roman" pitchFamily="18" charset="0"/>
              </a:rPr>
              <a:t>Logit</a:t>
            </a:r>
            <a:r>
              <a:rPr lang="en-US" sz="2400" dirty="0">
                <a:latin typeface="Times New Roman" pitchFamily="18" charset="0"/>
                <a:cs typeface="Times New Roman" pitchFamily="18" charset="0"/>
              </a:rPr>
              <a:t> Model</a:t>
            </a:r>
          </a:p>
          <a:p>
            <a:pPr marL="514350" indent="-514350" algn="just">
              <a:buFont typeface="+mj-lt"/>
              <a:buAutoNum type="romanLcPeriod"/>
            </a:pP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latin typeface="Times New Roman" pitchFamily="18" charset="0"/>
                <a:cs typeface="Times New Roman" pitchFamily="18" charset="0"/>
              </a:rPr>
              <a:t>4.	RESULTS </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514350" indent="-514350">
              <a:buFont typeface="+mj-lt"/>
              <a:buAutoNum type="alphaUcPeriod"/>
            </a:pPr>
            <a:r>
              <a:rPr lang="en-US" sz="2200" dirty="0" smtClean="0">
                <a:latin typeface="Times New Roman" pitchFamily="18" charset="0"/>
                <a:cs typeface="Times New Roman" pitchFamily="18" charset="0"/>
              </a:rPr>
              <a:t> Socioeconomic Characteristics</a:t>
            </a:r>
          </a:p>
          <a:p>
            <a:pPr marL="514350" indent="-514350">
              <a:buFont typeface="+mj-lt"/>
              <a:buAutoNum type="alphaUcPeriod"/>
            </a:pPr>
            <a:r>
              <a:rPr lang="en-US" sz="2200" dirty="0" smtClean="0">
                <a:latin typeface="Times New Roman" pitchFamily="18" charset="0"/>
                <a:cs typeface="Times New Roman" pitchFamily="18" charset="0"/>
              </a:rPr>
              <a:t> Food Security Status</a:t>
            </a:r>
          </a:p>
          <a:p>
            <a:pPr marL="914400" lvl="1" indent="-514350">
              <a:buFont typeface="+mj-lt"/>
              <a:buAutoNum type="romanLcPeriod"/>
            </a:pPr>
            <a:r>
              <a:rPr lang="en-US" sz="2200" dirty="0" smtClean="0">
                <a:latin typeface="Times New Roman" pitchFamily="18" charset="0"/>
                <a:cs typeface="Times New Roman" pitchFamily="18" charset="0"/>
              </a:rPr>
              <a:t>Classes of Food Consumed</a:t>
            </a:r>
          </a:p>
          <a:p>
            <a:pPr marL="914400" lvl="1" indent="-514350">
              <a:buFont typeface="+mj-lt"/>
              <a:buAutoNum type="romanLcPeriod"/>
            </a:pPr>
            <a:r>
              <a:rPr lang="en-US" sz="2200" dirty="0" smtClean="0">
                <a:latin typeface="Times New Roman" pitchFamily="18" charset="0"/>
                <a:cs typeface="Times New Roman" pitchFamily="18" charset="0"/>
              </a:rPr>
              <a:t>Food Security Status	</a:t>
            </a:r>
          </a:p>
          <a:p>
            <a:pPr marL="514350" indent="-514350">
              <a:buFont typeface="+mj-lt"/>
              <a:buAutoNum type="alphaUcPeriod"/>
            </a:pPr>
            <a:r>
              <a:rPr lang="en-US" sz="2200" dirty="0" smtClean="0">
                <a:latin typeface="Times New Roman" pitchFamily="18" charset="0"/>
                <a:cs typeface="Times New Roman" pitchFamily="18" charset="0"/>
              </a:rPr>
              <a:t> Determinants of Food Security</a:t>
            </a:r>
          </a:p>
          <a:p>
            <a:pPr marL="514350" indent="-514350">
              <a:buFont typeface="+mj-lt"/>
              <a:buAutoNum type="alphaUcPeriod"/>
            </a:pPr>
            <a:r>
              <a:rPr lang="en-US" sz="2200" dirty="0" smtClean="0">
                <a:latin typeface="Times New Roman" pitchFamily="18" charset="0"/>
                <a:cs typeface="Times New Roman" pitchFamily="18" charset="0"/>
              </a:rPr>
              <a:t> Trends of Climate Change Variability (Temperature and Rainfall)</a:t>
            </a:r>
          </a:p>
          <a:p>
            <a:pPr marL="514350" indent="-514350">
              <a:buFont typeface="+mj-lt"/>
              <a:buAutoNum type="alphaUcPeriod"/>
            </a:pPr>
            <a:r>
              <a:rPr lang="en-US" sz="2200" dirty="0" smtClean="0">
                <a:latin typeface="Times New Roman" pitchFamily="18" charset="0"/>
                <a:cs typeface="Times New Roman" pitchFamily="18" charset="0"/>
              </a:rPr>
              <a:t> Implications of Climate Change </a:t>
            </a:r>
          </a:p>
          <a:p>
            <a:pPr marL="914400" lvl="1" indent="-514350">
              <a:buFont typeface="+mj-lt"/>
              <a:buAutoNum type="romanLcPeriod"/>
            </a:pPr>
            <a:r>
              <a:rPr lang="en-US" sz="2200" dirty="0" smtClean="0">
                <a:latin typeface="Times New Roman" pitchFamily="18" charset="0"/>
                <a:cs typeface="Times New Roman" pitchFamily="18" charset="0"/>
              </a:rPr>
              <a:t> Temperature and Yield</a:t>
            </a:r>
          </a:p>
          <a:p>
            <a:pPr marL="914400" lvl="1" indent="-514350">
              <a:buFont typeface="+mj-lt"/>
              <a:buAutoNum type="romanLcPeriod"/>
            </a:pPr>
            <a:r>
              <a:rPr lang="en-US" sz="2200" dirty="0" smtClean="0">
                <a:latin typeface="Times New Roman" pitchFamily="18" charset="0"/>
                <a:cs typeface="Times New Roman" pitchFamily="18" charset="0"/>
              </a:rPr>
              <a:t> Rainfall and Yield</a:t>
            </a:r>
          </a:p>
          <a:p>
            <a:pPr marL="514350" indent="-514350">
              <a:buFont typeface="+mj-lt"/>
              <a:buAutoNum type="alphaUcPeriod"/>
            </a:pPr>
            <a:endParaRPr lang="en-US" sz="2200" dirty="0" smtClean="0">
              <a:latin typeface="Times New Roman" pitchFamily="18" charset="0"/>
              <a:cs typeface="Times New Roman" pitchFamily="18" charset="0"/>
            </a:endParaRPr>
          </a:p>
          <a:p>
            <a:pPr marL="514350" indent="-514350">
              <a:buFont typeface="+mj-lt"/>
              <a:buAutoNum type="alphaUcPeriod"/>
            </a:pPr>
            <a:endParaRPr lang="en-US" sz="2200" dirty="0" smtClean="0">
              <a:latin typeface="Times New Roman" pitchFamily="18" charset="0"/>
              <a:cs typeface="Times New Roman" pitchFamily="18" charset="0"/>
            </a:endParaRPr>
          </a:p>
          <a:p>
            <a:pPr marL="514350" indent="-514350">
              <a:buFont typeface="+mj-lt"/>
              <a:buAutoNum type="alphaUcPeriod"/>
            </a:pPr>
            <a:endParaRPr lang="en-US" sz="2400" b="1" dirty="0" smtClean="0"/>
          </a:p>
          <a:p>
            <a:pPr marL="514350" indent="-514350">
              <a:buFont typeface="+mj-lt"/>
              <a:buAutoNum type="alphaUcPeriod"/>
            </a:pPr>
            <a:endParaRPr lang="en-US" sz="2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2400" dirty="0" smtClean="0">
                <a:latin typeface="Times New Roman" pitchFamily="18" charset="0"/>
                <a:cs typeface="Times New Roman" pitchFamily="18" charset="0"/>
              </a:rPr>
              <a:t> 4A.	Socioeconomic Characteristics</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762000"/>
          <a:ext cx="8229600" cy="18324918"/>
        </p:xfrm>
        <a:graphic>
          <a:graphicData uri="http://schemas.openxmlformats.org/drawingml/2006/table">
            <a:tbl>
              <a:tblPr firstRow="1" bandRow="1">
                <a:tableStyleId>{5C22544A-7EE6-4342-B048-85BDC9FD1C3A}</a:tableStyleId>
              </a:tblPr>
              <a:tblGrid>
                <a:gridCol w="2743200"/>
                <a:gridCol w="2743200"/>
                <a:gridCol w="2743200"/>
              </a:tblGrid>
              <a:tr h="445424">
                <a:tc gridSpan="3">
                  <a:txBody>
                    <a:bodyPr/>
                    <a:lstStyle/>
                    <a:p>
                      <a:pPr algn="ctr"/>
                      <a:r>
                        <a:rPr lang="en-US" sz="1800" b="1" kern="1200" dirty="0" smtClean="0">
                          <a:solidFill>
                            <a:schemeClr val="lt1"/>
                          </a:solidFill>
                          <a:latin typeface="Times New Roman" pitchFamily="18" charset="0"/>
                          <a:ea typeface="+mn-ea"/>
                          <a:cs typeface="Times New Roman" pitchFamily="18" charset="0"/>
                        </a:rPr>
                        <a:t>Gender of Household Heads</a:t>
                      </a:r>
                      <a:endParaRPr lang="en-US" sz="18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c hMerge="1">
                  <a:txBody>
                    <a:bodyPr/>
                    <a:lstStyle/>
                    <a:p>
                      <a:pPr algn="ctr"/>
                      <a:endParaRPr lang="en-US" sz="2000" dirty="0">
                        <a:latin typeface="Times New Roman" pitchFamily="18" charset="0"/>
                        <a:cs typeface="Times New Roman" pitchFamily="18" charset="0"/>
                      </a:endParaRPr>
                    </a:p>
                  </a:txBody>
                  <a:tcPr/>
                </a:tc>
              </a:tr>
              <a:tr h="445424">
                <a:tc>
                  <a:txBody>
                    <a:bodyPr/>
                    <a:lstStyle/>
                    <a:p>
                      <a:pPr algn="l"/>
                      <a:r>
                        <a:rPr lang="en-US" sz="1800" b="1" kern="1200" dirty="0" smtClean="0">
                          <a:solidFill>
                            <a:schemeClr val="lt1"/>
                          </a:solidFill>
                          <a:latin typeface="Times New Roman" pitchFamily="18" charset="0"/>
                          <a:ea typeface="+mn-ea"/>
                          <a:cs typeface="Times New Roman" pitchFamily="18" charset="0"/>
                        </a:rPr>
                        <a:t>Gender</a:t>
                      </a:r>
                      <a:endParaRPr lang="en-US" sz="1800" dirty="0">
                        <a:latin typeface="Times New Roman" pitchFamily="18" charset="0"/>
                        <a:cs typeface="Times New Roman" pitchFamily="18" charset="0"/>
                      </a:endParaRPr>
                    </a:p>
                  </a:txBody>
                  <a:tcPr/>
                </a:tc>
                <a:tc>
                  <a:txBody>
                    <a:bodyPr/>
                    <a:lstStyle/>
                    <a:p>
                      <a:pPr algn="ctr"/>
                      <a:r>
                        <a:rPr lang="en-US" sz="1800" b="1" kern="1200" dirty="0" smtClean="0">
                          <a:solidFill>
                            <a:schemeClr val="lt1"/>
                          </a:solidFill>
                          <a:latin typeface="Times New Roman" pitchFamily="18" charset="0"/>
                          <a:ea typeface="+mn-ea"/>
                          <a:cs typeface="Times New Roman" pitchFamily="18" charset="0"/>
                        </a:rPr>
                        <a:t>Frequency </a:t>
                      </a:r>
                      <a:endParaRPr lang="en-US" sz="1800" dirty="0">
                        <a:latin typeface="Times New Roman" pitchFamily="18" charset="0"/>
                        <a:cs typeface="Times New Roman" pitchFamily="18" charset="0"/>
                      </a:endParaRPr>
                    </a:p>
                  </a:txBody>
                  <a:tcPr/>
                </a:tc>
                <a:tc>
                  <a:txBody>
                    <a:bodyPr/>
                    <a:lstStyle/>
                    <a:p>
                      <a:pPr algn="ctr"/>
                      <a:r>
                        <a:rPr lang="en-US" sz="1800" b="1" kern="1200" dirty="0" smtClean="0">
                          <a:solidFill>
                            <a:schemeClr val="lt1"/>
                          </a:solidFill>
                          <a:latin typeface="Times New Roman" pitchFamily="18" charset="0"/>
                          <a:ea typeface="+mn-ea"/>
                          <a:cs typeface="Times New Roman" pitchFamily="18" charset="0"/>
                        </a:rPr>
                        <a:t>Percentage</a:t>
                      </a:r>
                      <a:endParaRPr lang="en-US" sz="1800" dirty="0">
                        <a:latin typeface="Times New Roman" pitchFamily="18" charset="0"/>
                        <a:cs typeface="Times New Roman" pitchFamily="18" charset="0"/>
                      </a:endParaRPr>
                    </a:p>
                  </a:txBody>
                  <a:tcPr/>
                </a:tc>
              </a:tr>
              <a:tr h="371187">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Male</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153</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95.6</a:t>
                      </a:r>
                    </a:p>
                  </a:txBody>
                  <a:tcPr marL="68580" marR="68580" marT="0" marB="0"/>
                </a:tc>
              </a:tr>
              <a:tr h="378611">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Female</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7</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4.4</a:t>
                      </a:r>
                    </a:p>
                  </a:txBody>
                  <a:tcPr marL="68580" marR="68580" marT="0" marB="0"/>
                </a:tc>
              </a:tr>
              <a:tr h="438001">
                <a:tc gridSpan="3">
                  <a:txBody>
                    <a:bodyPr/>
                    <a:lstStyle/>
                    <a:p>
                      <a:pPr marL="457200" marR="0" lvl="1" algn="ctr">
                        <a:lnSpc>
                          <a:spcPct val="115000"/>
                        </a:lnSpc>
                        <a:spcBef>
                          <a:spcPts val="0"/>
                        </a:spcBef>
                        <a:spcAft>
                          <a:spcPts val="0"/>
                        </a:spcAft>
                      </a:pPr>
                      <a:r>
                        <a:rPr lang="en-US" sz="1800" b="1" kern="1200" dirty="0" smtClean="0">
                          <a:solidFill>
                            <a:schemeClr val="dk1"/>
                          </a:solidFill>
                          <a:latin typeface="Times New Roman" pitchFamily="18" charset="0"/>
                          <a:ea typeface="+mn-ea"/>
                          <a:cs typeface="Times New Roman" pitchFamily="18" charset="0"/>
                        </a:rPr>
                        <a:t>Age of Household Heads </a:t>
                      </a:r>
                      <a:r>
                        <a:rPr lang="en-US" sz="1800" b="1" dirty="0" smtClean="0">
                          <a:latin typeface="Times New Roman" pitchFamily="18" charset="0"/>
                          <a:ea typeface="Times New Roman"/>
                          <a:cs typeface="Times New Roman" pitchFamily="18" charset="0"/>
                        </a:rPr>
                        <a:t>(Years)</a:t>
                      </a:r>
                      <a:endParaRPr lang="en-US" sz="1800" b="1" dirty="0">
                        <a:effectLst/>
                        <a:latin typeface="Times New Roman" pitchFamily="18" charset="0"/>
                        <a:ea typeface="Times New Roman"/>
                        <a:cs typeface="Times New Roman" pitchFamily="18" charset="0"/>
                      </a:endParaRPr>
                    </a:p>
                  </a:txBody>
                  <a:tcPr marL="68580" marR="68580" marT="0" marB="0"/>
                </a:tc>
                <a:tc hMerge="1">
                  <a:txBody>
                    <a:bodyPr/>
                    <a:lstStyle/>
                    <a:p>
                      <a:pPr marL="457200" marR="0" lvl="1" algn="just">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tc>
                <a:tc hMerge="1">
                  <a:txBody>
                    <a:bodyPr/>
                    <a:lstStyle/>
                    <a:p>
                      <a:pPr marL="457200" marR="0" lvl="1" algn="ctr">
                        <a:lnSpc>
                          <a:spcPct val="115000"/>
                        </a:lnSpc>
                        <a:spcBef>
                          <a:spcPts val="0"/>
                        </a:spcBef>
                        <a:spcAft>
                          <a:spcPts val="0"/>
                        </a:spcAft>
                      </a:pPr>
                      <a:endParaRPr lang="en-US" sz="2000" dirty="0">
                        <a:effectLst/>
                        <a:latin typeface="Calibri"/>
                        <a:ea typeface="Times New Roman"/>
                        <a:cs typeface="Times New Roman"/>
                      </a:endParaRPr>
                    </a:p>
                  </a:txBody>
                  <a:tcPr marL="68580" marR="68580" marT="0" marB="0"/>
                </a:tc>
              </a:tr>
              <a:tr h="371187">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21- </a:t>
                      </a:r>
                      <a:r>
                        <a:rPr lang="en-US" sz="1800" dirty="0" smtClean="0">
                          <a:latin typeface="Times New Roman" pitchFamily="18" charset="0"/>
                          <a:ea typeface="Times New Roman"/>
                          <a:cs typeface="Times New Roman" pitchFamily="18" charset="0"/>
                        </a:rPr>
                        <a:t>30</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16</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10</a:t>
                      </a:r>
                    </a:p>
                  </a:txBody>
                  <a:tcPr marL="68580" marR="68580" marT="0" marB="0"/>
                </a:tc>
              </a:tr>
              <a:tr h="341492">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31 – 40 </a:t>
                      </a: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61</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38.12</a:t>
                      </a:r>
                    </a:p>
                  </a:txBody>
                  <a:tcPr marL="68580" marR="68580" marT="0" marB="0"/>
                </a:tc>
              </a:tr>
              <a:tr h="341492">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41 – 50 </a:t>
                      </a: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44</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27.50</a:t>
                      </a:r>
                    </a:p>
                  </a:txBody>
                  <a:tcPr marL="68580" marR="68580" marT="0" marB="0"/>
                </a:tc>
              </a:tr>
              <a:tr h="341492">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51 – 60 	</a:t>
                      </a: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20.0</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32</a:t>
                      </a:r>
                    </a:p>
                  </a:txBody>
                  <a:tcPr marL="68580" marR="68580" marT="0" marB="0"/>
                </a:tc>
              </a:tr>
              <a:tr h="341492">
                <a:tc>
                  <a:txBody>
                    <a:bodyPr/>
                    <a:lstStyle/>
                    <a:p>
                      <a:pPr marL="0" marR="0" algn="just">
                        <a:lnSpc>
                          <a:spcPct val="115000"/>
                        </a:lnSpc>
                        <a:spcBef>
                          <a:spcPts val="0"/>
                        </a:spcBef>
                        <a:spcAft>
                          <a:spcPts val="0"/>
                        </a:spcAft>
                      </a:pPr>
                      <a:r>
                        <a:rPr lang="en-US" sz="1800" dirty="0">
                          <a:latin typeface="Times New Roman" pitchFamily="18" charset="0"/>
                          <a:ea typeface="Times New Roman"/>
                          <a:cs typeface="Times New Roman" pitchFamily="18" charset="0"/>
                        </a:rPr>
                        <a:t>61 and </a:t>
                      </a:r>
                      <a:r>
                        <a:rPr lang="en-US" sz="1800" dirty="0" smtClean="0">
                          <a:latin typeface="Times New Roman" pitchFamily="18" charset="0"/>
                          <a:ea typeface="Times New Roman"/>
                          <a:cs typeface="Times New Roman" pitchFamily="18" charset="0"/>
                        </a:rPr>
                        <a:t>above</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7</a:t>
                      </a: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4.4</a:t>
                      </a:r>
                    </a:p>
                  </a:txBody>
                  <a:tcPr marL="68580" marR="68580" marT="0" marB="0"/>
                </a:tc>
              </a:tr>
              <a:tr h="375198">
                <a:tc grid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chemeClr val="dk1"/>
                          </a:solidFill>
                          <a:latin typeface="Times New Roman" pitchFamily="18" charset="0"/>
                          <a:ea typeface="+mn-ea"/>
                          <a:cs typeface="Times New Roman" pitchFamily="18" charset="0"/>
                        </a:rPr>
                        <a:t>Educational Level (Years)</a:t>
                      </a:r>
                      <a:endParaRPr lang="en-US" sz="1800" kern="1200" dirty="0" smtClean="0">
                        <a:solidFill>
                          <a:schemeClr val="dk1"/>
                        </a:solidFill>
                        <a:latin typeface="Times New Roman" pitchFamily="18" charset="0"/>
                        <a:ea typeface="+mn-ea"/>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2000" dirty="0">
                        <a:latin typeface="Calibri"/>
                        <a:ea typeface="Times New Roman"/>
                        <a:cs typeface="Times New Roman"/>
                      </a:endParaRPr>
                    </a:p>
                  </a:txBody>
                  <a:tcPr marL="68580" marR="68580" marT="0" marB="0"/>
                </a:tc>
                <a:tc hMerge="1">
                  <a:txBody>
                    <a:bodyPr/>
                    <a:lstStyle/>
                    <a:p>
                      <a:pPr marL="0" marR="0" algn="ctr">
                        <a:lnSpc>
                          <a:spcPct val="115000"/>
                        </a:lnSpc>
                        <a:spcBef>
                          <a:spcPts val="0"/>
                        </a:spcBef>
                        <a:spcAft>
                          <a:spcPts val="0"/>
                        </a:spcAft>
                      </a:pPr>
                      <a:endParaRPr lang="en-US" sz="2000" dirty="0">
                        <a:latin typeface="Calibri"/>
                        <a:ea typeface="Times New Roman"/>
                        <a:cs typeface="Times New Roman"/>
                      </a:endParaRPr>
                    </a:p>
                  </a:txBody>
                  <a:tcPr marL="68580" marR="68580" marT="0" marB="0"/>
                </a:tc>
              </a:tr>
              <a:tr h="371187">
                <a:tc>
                  <a:txBody>
                    <a:bodyPr/>
                    <a:lstStyle/>
                    <a:p>
                      <a:pPr marL="0" marR="0">
                        <a:lnSpc>
                          <a:spcPct val="115000"/>
                        </a:lnSpc>
                        <a:spcBef>
                          <a:spcPts val="0"/>
                        </a:spcBef>
                        <a:spcAft>
                          <a:spcPts val="0"/>
                        </a:spcAft>
                      </a:pPr>
                      <a:r>
                        <a:rPr lang="en-US" sz="1800" dirty="0">
                          <a:latin typeface="Times New Roman" pitchFamily="18" charset="0"/>
                          <a:ea typeface="Times New Roman"/>
                          <a:cs typeface="Times New Roman" pitchFamily="18" charset="0"/>
                        </a:rPr>
                        <a:t>No education</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54</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33.75</a:t>
                      </a:r>
                    </a:p>
                  </a:txBody>
                  <a:tcPr marL="68580" marR="68580" marT="0" marB="0"/>
                </a:tc>
              </a:tr>
              <a:tr h="371187">
                <a:tc>
                  <a:txBody>
                    <a:bodyPr/>
                    <a:lstStyle/>
                    <a:p>
                      <a:pPr marL="0" marR="0">
                        <a:lnSpc>
                          <a:spcPct val="115000"/>
                        </a:lnSpc>
                        <a:spcBef>
                          <a:spcPts val="0"/>
                        </a:spcBef>
                        <a:spcAft>
                          <a:spcPts val="0"/>
                        </a:spcAft>
                      </a:pPr>
                      <a:r>
                        <a:rPr lang="en-US" sz="1800" dirty="0" err="1">
                          <a:latin typeface="Times New Roman" pitchFamily="18" charset="0"/>
                          <a:ea typeface="Times New Roman"/>
                          <a:cs typeface="Times New Roman" pitchFamily="18" charset="0"/>
                        </a:rPr>
                        <a:t>Pri</a:t>
                      </a:r>
                      <a:r>
                        <a:rPr lang="en-US" sz="1800" dirty="0">
                          <a:latin typeface="Times New Roman" pitchFamily="18" charset="0"/>
                          <a:ea typeface="Times New Roman"/>
                          <a:cs typeface="Times New Roman" pitchFamily="18" charset="0"/>
                        </a:rPr>
                        <a:t>. </a:t>
                      </a:r>
                      <a:r>
                        <a:rPr lang="en-US" sz="1800" dirty="0" smtClean="0">
                          <a:latin typeface="Times New Roman" pitchFamily="18" charset="0"/>
                          <a:ea typeface="Times New Roman"/>
                          <a:cs typeface="Times New Roman" pitchFamily="18" charset="0"/>
                        </a:rPr>
                        <a:t>Sch. </a:t>
                      </a:r>
                      <a:r>
                        <a:rPr lang="en-US" sz="1800" dirty="0">
                          <a:latin typeface="Times New Roman" pitchFamily="18" charset="0"/>
                          <a:ea typeface="Times New Roman"/>
                          <a:cs typeface="Times New Roman" pitchFamily="18" charset="0"/>
                        </a:rPr>
                        <a:t>(not completed)</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5</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3.13</a:t>
                      </a:r>
                    </a:p>
                  </a:txBody>
                  <a:tcPr marL="68580" marR="68580" marT="0" marB="0"/>
                </a:tc>
              </a:tr>
              <a:tr h="371187">
                <a:tc>
                  <a:txBody>
                    <a:bodyPr/>
                    <a:lstStyle/>
                    <a:p>
                      <a:pPr marL="0" marR="0">
                        <a:lnSpc>
                          <a:spcPct val="115000"/>
                        </a:lnSpc>
                        <a:spcBef>
                          <a:spcPts val="0"/>
                        </a:spcBef>
                        <a:spcAft>
                          <a:spcPts val="0"/>
                        </a:spcAft>
                      </a:pPr>
                      <a:r>
                        <a:rPr lang="en-US" sz="1800" dirty="0">
                          <a:latin typeface="Times New Roman" pitchFamily="18" charset="0"/>
                          <a:ea typeface="Times New Roman"/>
                          <a:cs typeface="Times New Roman" pitchFamily="18" charset="0"/>
                        </a:rPr>
                        <a:t>Pry. School (completed)</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6</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3.75</a:t>
                      </a:r>
                    </a:p>
                  </a:txBody>
                  <a:tcPr marL="68580" marR="68580" marT="0" marB="0"/>
                </a:tc>
              </a:tr>
              <a:tr h="371187">
                <a:tc>
                  <a:txBody>
                    <a:bodyPr/>
                    <a:lstStyle/>
                    <a:p>
                      <a:pPr marL="0" marR="0">
                        <a:lnSpc>
                          <a:spcPct val="115000"/>
                        </a:lnSpc>
                        <a:spcBef>
                          <a:spcPts val="0"/>
                        </a:spcBef>
                        <a:spcAft>
                          <a:spcPts val="0"/>
                        </a:spcAft>
                      </a:pPr>
                      <a:r>
                        <a:rPr lang="en-US" sz="1800" dirty="0">
                          <a:latin typeface="Times New Roman" pitchFamily="18" charset="0"/>
                          <a:ea typeface="Times New Roman"/>
                          <a:cs typeface="Times New Roman" pitchFamily="18" charset="0"/>
                        </a:rPr>
                        <a:t>Sec. School (completed)</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22</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13.75</a:t>
                      </a:r>
                    </a:p>
                  </a:txBody>
                  <a:tcPr marL="68580" marR="68580" marT="0" marB="0"/>
                </a:tc>
              </a:tr>
              <a:tr h="371187">
                <a:tc>
                  <a:txBody>
                    <a:bodyPr/>
                    <a:lstStyle/>
                    <a:p>
                      <a:pPr marL="0" marR="0">
                        <a:lnSpc>
                          <a:spcPct val="115000"/>
                        </a:lnSpc>
                        <a:spcBef>
                          <a:spcPts val="0"/>
                        </a:spcBef>
                        <a:spcAft>
                          <a:spcPts val="0"/>
                        </a:spcAft>
                      </a:pPr>
                      <a:r>
                        <a:rPr lang="en-US" sz="1800">
                          <a:latin typeface="Times New Roman" pitchFamily="18" charset="0"/>
                          <a:ea typeface="Times New Roman"/>
                          <a:cs typeface="Times New Roman" pitchFamily="18" charset="0"/>
                        </a:rPr>
                        <a:t>Post. Secondary</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51</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31.88</a:t>
                      </a:r>
                    </a:p>
                  </a:txBody>
                  <a:tcPr marL="68580" marR="68580" marT="0" marB="0"/>
                </a:tc>
              </a:tr>
              <a:tr h="317753">
                <a:tc>
                  <a:txBody>
                    <a:bodyPr/>
                    <a:lstStyle/>
                    <a:p>
                      <a:pPr marL="0" marR="0">
                        <a:lnSpc>
                          <a:spcPct val="115000"/>
                        </a:lnSpc>
                        <a:spcBef>
                          <a:spcPts val="0"/>
                        </a:spcBef>
                        <a:spcAft>
                          <a:spcPts val="0"/>
                        </a:spcAft>
                      </a:pPr>
                      <a:r>
                        <a:rPr lang="en-US" sz="1800" dirty="0" err="1">
                          <a:latin typeface="Times New Roman" pitchFamily="18" charset="0"/>
                          <a:ea typeface="Times New Roman"/>
                          <a:cs typeface="Times New Roman" pitchFamily="18" charset="0"/>
                        </a:rPr>
                        <a:t>Quranic</a:t>
                      </a:r>
                      <a:r>
                        <a:rPr lang="en-US" sz="1800" dirty="0">
                          <a:latin typeface="Times New Roman" pitchFamily="18" charset="0"/>
                          <a:ea typeface="Times New Roman"/>
                          <a:cs typeface="Times New Roman" pitchFamily="18" charset="0"/>
                        </a:rPr>
                        <a:t>		</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17</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10.62</a:t>
                      </a:r>
                    </a:p>
                  </a:txBody>
                  <a:tcPr marL="68580" marR="68580" marT="0" marB="0"/>
                </a:tc>
              </a:tr>
              <a:tr h="376363">
                <a:tc gridSpan="3">
                  <a:txBody>
                    <a:bodyPr/>
                    <a:lstStyle/>
                    <a:p>
                      <a:pPr marL="0" marR="0" algn="ctr">
                        <a:lnSpc>
                          <a:spcPct val="115000"/>
                        </a:lnSpc>
                        <a:spcBef>
                          <a:spcPts val="0"/>
                        </a:spcBef>
                        <a:spcAft>
                          <a:spcPts val="0"/>
                        </a:spcAft>
                      </a:pPr>
                      <a:r>
                        <a:rPr lang="en-US" sz="1800" b="1" kern="1200" dirty="0" smtClean="0">
                          <a:solidFill>
                            <a:schemeClr val="dk1"/>
                          </a:solidFill>
                          <a:latin typeface="Times New Roman" pitchFamily="18" charset="0"/>
                          <a:ea typeface="+mn-ea"/>
                          <a:cs typeface="Times New Roman" pitchFamily="18" charset="0"/>
                        </a:rPr>
                        <a:t>Household Size (Number)</a:t>
                      </a: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20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2000" dirty="0">
                        <a:latin typeface="Times New Roman" pitchFamily="18" charset="0"/>
                        <a:ea typeface="Times New Roman"/>
                        <a:cs typeface="Times New Roman" pitchFamily="18" charset="0"/>
                      </a:endParaRPr>
                    </a:p>
                  </a:txBody>
                  <a:tcPr marL="68580" marR="68580" marT="0" marB="0"/>
                </a:tc>
              </a:tr>
              <a:tr h="276670">
                <a:tc>
                  <a:txBody>
                    <a:bodyPr/>
                    <a:lstStyle/>
                    <a:p>
                      <a:pPr marL="0" marR="0" algn="just">
                        <a:lnSpc>
                          <a:spcPct val="115000"/>
                        </a:lnSpc>
                        <a:spcBef>
                          <a:spcPts val="10"/>
                        </a:spcBef>
                        <a:spcAft>
                          <a:spcPts val="10"/>
                        </a:spcAft>
                      </a:pPr>
                      <a:r>
                        <a:rPr lang="en-US" sz="1800">
                          <a:latin typeface="Times New Roman" pitchFamily="18" charset="0"/>
                          <a:ea typeface="Times New Roman"/>
                          <a:cs typeface="Times New Roman" pitchFamily="18" charset="0"/>
                        </a:rPr>
                        <a:t>1 – 5 		</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7</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4.37</a:t>
                      </a:r>
                    </a:p>
                  </a:txBody>
                  <a:tcPr marL="68580" marR="68580" marT="0" marB="0"/>
                </a:tc>
              </a:tr>
              <a:tr h="30715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6 – 10		</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86</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53.75</a:t>
                      </a:r>
                    </a:p>
                  </a:txBody>
                  <a:tcPr marL="68580" marR="68580" marT="0" marB="0"/>
                </a:tc>
              </a:tr>
              <a:tr h="261430">
                <a:tc>
                  <a:txBody>
                    <a:bodyPr/>
                    <a:lstStyle/>
                    <a:p>
                      <a:pPr marL="0" marR="0" algn="just">
                        <a:lnSpc>
                          <a:spcPct val="115000"/>
                        </a:lnSpc>
                        <a:spcBef>
                          <a:spcPts val="10"/>
                        </a:spcBef>
                        <a:spcAft>
                          <a:spcPts val="10"/>
                        </a:spcAft>
                      </a:pPr>
                      <a:r>
                        <a:rPr lang="en-US" sz="1800">
                          <a:latin typeface="Times New Roman" pitchFamily="18" charset="0"/>
                          <a:ea typeface="Times New Roman"/>
                          <a:cs typeface="Times New Roman" pitchFamily="18" charset="0"/>
                        </a:rPr>
                        <a:t>11 – 15</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63</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39.38</a:t>
                      </a:r>
                    </a:p>
                  </a:txBody>
                  <a:tcPr marL="68580" marR="68580" marT="0" marB="0"/>
                </a:tc>
              </a:tr>
              <a:tr h="36811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16 – 20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4</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2.50</a:t>
                      </a:r>
                    </a:p>
                  </a:txBody>
                  <a:tcPr marL="68580" marR="68580" marT="0" marB="0"/>
                </a:tc>
              </a:tr>
              <a:tr h="359577">
                <a:tc>
                  <a:txBody>
                    <a:bodyPr/>
                    <a:lstStyle/>
                    <a:p>
                      <a:pPr marL="0" marR="0" algn="just">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b="1" kern="1200" dirty="0" smtClean="0">
                          <a:solidFill>
                            <a:schemeClr val="dk1"/>
                          </a:solidFill>
                          <a:latin typeface="Times New Roman" pitchFamily="18" charset="0"/>
                          <a:ea typeface="+mn-ea"/>
                          <a:cs typeface="Times New Roman" pitchFamily="18" charset="0"/>
                        </a:rPr>
                        <a:t>Farm Size (ha)</a:t>
                      </a:r>
                      <a:endParaRPr lang="en-US" sz="1800" b="1"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r>
              <a:tr h="402423">
                <a:tc>
                  <a:txBody>
                    <a:bodyPr/>
                    <a:lstStyle/>
                    <a:p>
                      <a:pPr marL="0" marR="0">
                        <a:lnSpc>
                          <a:spcPct val="115000"/>
                        </a:lnSpc>
                        <a:spcBef>
                          <a:spcPts val="10"/>
                        </a:spcBef>
                        <a:spcAft>
                          <a:spcPts val="10"/>
                        </a:spcAft>
                      </a:pPr>
                      <a:r>
                        <a:rPr lang="en-US" sz="1800" b="0" dirty="0">
                          <a:latin typeface="Times New Roman" pitchFamily="18" charset="0"/>
                          <a:ea typeface="Times New Roman"/>
                          <a:cs typeface="Times New Roman" pitchFamily="18" charset="0"/>
                        </a:rPr>
                        <a:t>Less than </a:t>
                      </a:r>
                      <a:r>
                        <a:rPr lang="en-US" sz="1800" b="0" dirty="0" smtClean="0">
                          <a:latin typeface="Times New Roman" pitchFamily="18" charset="0"/>
                          <a:ea typeface="Times New Roman"/>
                          <a:cs typeface="Times New Roman" pitchFamily="18" charset="0"/>
                        </a:rPr>
                        <a:t>1</a:t>
                      </a:r>
                      <a:endParaRPr lang="en-US" sz="1800" b="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38</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23.7</a:t>
                      </a:r>
                    </a:p>
                  </a:txBody>
                  <a:tcPr marL="68580" marR="68580" marT="0" marB="0"/>
                </a:tc>
              </a:tr>
              <a:tr h="228600">
                <a:tc>
                  <a:txBody>
                    <a:bodyPr/>
                    <a:lstStyle/>
                    <a:p>
                      <a:pPr marL="0" marR="0" algn="just">
                        <a:lnSpc>
                          <a:spcPct val="115000"/>
                        </a:lnSpc>
                        <a:spcBef>
                          <a:spcPts val="0"/>
                        </a:spcBef>
                        <a:spcAft>
                          <a:spcPts val="0"/>
                        </a:spcAft>
                      </a:pPr>
                      <a:r>
                        <a:rPr lang="en-US" sz="1800" b="0" dirty="0">
                          <a:latin typeface="Times New Roman" pitchFamily="18" charset="0"/>
                          <a:ea typeface="Times New Roman"/>
                          <a:cs typeface="Times New Roman" pitchFamily="18" charset="0"/>
                        </a:rPr>
                        <a:t>1-2                                    </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73</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45.6</a:t>
                      </a:r>
                    </a:p>
                  </a:txBody>
                  <a:tcPr marL="68580" marR="68580" marT="0" marB="0"/>
                </a:tc>
              </a:tr>
              <a:tr h="335280">
                <a:tc>
                  <a:txBody>
                    <a:bodyPr/>
                    <a:lstStyle/>
                    <a:p>
                      <a:pPr marL="0" marR="0" algn="just">
                        <a:lnSpc>
                          <a:spcPct val="115000"/>
                        </a:lnSpc>
                        <a:spcBef>
                          <a:spcPts val="0"/>
                        </a:spcBef>
                        <a:spcAft>
                          <a:spcPts val="0"/>
                        </a:spcAft>
                      </a:pPr>
                      <a:r>
                        <a:rPr lang="en-US" sz="1800" b="0" dirty="0">
                          <a:latin typeface="Times New Roman" pitchFamily="18" charset="0"/>
                          <a:ea typeface="Times New Roman"/>
                          <a:cs typeface="Times New Roman" pitchFamily="18" charset="0"/>
                        </a:rPr>
                        <a:t>2-3 </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38</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23.8</a:t>
                      </a:r>
                    </a:p>
                  </a:txBody>
                  <a:tcPr marL="68580" marR="68580" marT="0" marB="0"/>
                </a:tc>
              </a:tr>
              <a:tr h="289560">
                <a:tc>
                  <a:txBody>
                    <a:bodyPr/>
                    <a:lstStyle/>
                    <a:p>
                      <a:pPr marL="0" marR="0" algn="just">
                        <a:lnSpc>
                          <a:spcPct val="115000"/>
                        </a:lnSpc>
                        <a:spcBef>
                          <a:spcPts val="0"/>
                        </a:spcBef>
                        <a:spcAft>
                          <a:spcPts val="0"/>
                        </a:spcAft>
                      </a:pPr>
                      <a:r>
                        <a:rPr lang="en-US" sz="1800" b="0" dirty="0">
                          <a:latin typeface="Times New Roman" pitchFamily="18" charset="0"/>
                          <a:ea typeface="Times New Roman"/>
                          <a:cs typeface="Times New Roman" pitchFamily="18" charset="0"/>
                        </a:rPr>
                        <a:t>3-4</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9</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a:latin typeface="Times New Roman" pitchFamily="18" charset="0"/>
                          <a:ea typeface="Times New Roman"/>
                          <a:cs typeface="Times New Roman" pitchFamily="18" charset="0"/>
                        </a:rPr>
                        <a:t>5.6</a:t>
                      </a:r>
                    </a:p>
                  </a:txBody>
                  <a:tcPr marL="68580" marR="68580" marT="0" marB="0"/>
                </a:tc>
              </a:tr>
              <a:tr h="384029">
                <a:tc>
                  <a:txBody>
                    <a:bodyPr/>
                    <a:lstStyle/>
                    <a:p>
                      <a:pPr marL="0" marR="0" algn="just">
                        <a:lnSpc>
                          <a:spcPct val="115000"/>
                        </a:lnSpc>
                        <a:spcBef>
                          <a:spcPts val="0"/>
                        </a:spcBef>
                        <a:spcAft>
                          <a:spcPts val="0"/>
                        </a:spcAft>
                      </a:pPr>
                      <a:r>
                        <a:rPr lang="en-US" sz="1800" b="0" dirty="0">
                          <a:latin typeface="Times New Roman" pitchFamily="18" charset="0"/>
                          <a:ea typeface="Times New Roman"/>
                          <a:cs typeface="Times New Roman" pitchFamily="18" charset="0"/>
                        </a:rPr>
                        <a:t>4 and above		</a:t>
                      </a: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2</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800" dirty="0">
                          <a:latin typeface="Times New Roman" pitchFamily="18" charset="0"/>
                          <a:ea typeface="Times New Roman"/>
                          <a:cs typeface="Times New Roman" pitchFamily="18" charset="0"/>
                        </a:rPr>
                        <a:t>1.3</a:t>
                      </a:r>
                    </a:p>
                  </a:txBody>
                  <a:tcPr marL="68580" marR="68580" marT="0" marB="0"/>
                </a:tc>
              </a:tr>
              <a:tr h="387966">
                <a:tc gridSpan="3">
                  <a:txBody>
                    <a:bodyPr/>
                    <a:lstStyle/>
                    <a:p>
                      <a:pPr marL="0" marR="0" algn="ctr">
                        <a:lnSpc>
                          <a:spcPct val="115000"/>
                        </a:lnSpc>
                        <a:spcBef>
                          <a:spcPts val="0"/>
                        </a:spcBef>
                        <a:spcAft>
                          <a:spcPts val="0"/>
                        </a:spcAft>
                      </a:pPr>
                      <a:r>
                        <a:rPr lang="en-US" sz="1800" b="1" kern="1200" dirty="0" smtClean="0">
                          <a:solidFill>
                            <a:schemeClr val="dk1"/>
                          </a:solidFill>
                          <a:latin typeface="Times New Roman" pitchFamily="18" charset="0"/>
                          <a:ea typeface="+mn-ea"/>
                          <a:cs typeface="Times New Roman" pitchFamily="18" charset="0"/>
                        </a:rPr>
                        <a:t>Farming Experience </a:t>
                      </a:r>
                      <a:r>
                        <a:rPr lang="en-US" sz="1800" b="1" dirty="0" smtClean="0">
                          <a:latin typeface="Times New Roman"/>
                          <a:ea typeface="Times New Roman"/>
                          <a:cs typeface="Times New Roman"/>
                        </a:rPr>
                        <a:t>(Years)</a:t>
                      </a:r>
                      <a:endParaRPr lang="en-US" sz="1800" b="1"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800" dirty="0">
                        <a:latin typeface="Times New Roman" pitchFamily="18" charset="0"/>
                        <a:ea typeface="Times New Roman"/>
                        <a:cs typeface="Times New Roman" pitchFamily="18" charset="0"/>
                      </a:endParaRPr>
                    </a:p>
                  </a:txBody>
                  <a:tcPr marL="68580" marR="68580" marT="0" marB="0"/>
                </a:tc>
              </a:tr>
              <a:tr h="381000">
                <a:tc>
                  <a:txBody>
                    <a:bodyPr/>
                    <a:lstStyle/>
                    <a:p>
                      <a:pPr marL="0" marR="0" algn="just">
                        <a:lnSpc>
                          <a:spcPct val="115000"/>
                        </a:lnSpc>
                        <a:spcBef>
                          <a:spcPts val="10"/>
                        </a:spcBef>
                        <a:spcAft>
                          <a:spcPts val="10"/>
                        </a:spcAft>
                      </a:pPr>
                      <a:r>
                        <a:rPr lang="en-US" sz="1800" dirty="0">
                          <a:latin typeface="Times New Roman"/>
                          <a:ea typeface="Times New Roman"/>
                          <a:cs typeface="Times New Roman"/>
                        </a:rPr>
                        <a:t>1 – 3 	</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6</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kern="1200" dirty="0" smtClean="0">
                          <a:solidFill>
                            <a:schemeClr val="dk1"/>
                          </a:solidFill>
                          <a:latin typeface="Times New Roman" pitchFamily="18" charset="0"/>
                          <a:ea typeface="+mn-ea"/>
                          <a:cs typeface="Times New Roman" pitchFamily="18" charset="0"/>
                        </a:rPr>
                        <a:t>      3.75</a:t>
                      </a:r>
                      <a:r>
                        <a:rPr lang="en-US" sz="1800" dirty="0">
                          <a:latin typeface="Times New Roman" pitchFamily="18" charset="0"/>
                          <a:ea typeface="Times New Roman"/>
                          <a:cs typeface="Times New Roman" pitchFamily="18" charset="0"/>
                        </a:rPr>
                        <a:t>	</a:t>
                      </a:r>
                    </a:p>
                  </a:txBody>
                  <a:tcPr marL="68580" marR="68580" marT="0" marB="0"/>
                </a:tc>
              </a:tr>
              <a:tr h="304800">
                <a:tc>
                  <a:txBody>
                    <a:bodyPr/>
                    <a:lstStyle/>
                    <a:p>
                      <a:pPr marL="0" marR="0" algn="just">
                        <a:lnSpc>
                          <a:spcPct val="115000"/>
                        </a:lnSpc>
                        <a:spcBef>
                          <a:spcPts val="10"/>
                        </a:spcBef>
                        <a:spcAft>
                          <a:spcPts val="10"/>
                        </a:spcAft>
                      </a:pPr>
                      <a:r>
                        <a:rPr lang="en-US" sz="1800" dirty="0">
                          <a:latin typeface="Times New Roman"/>
                          <a:ea typeface="Times New Roman"/>
                          <a:cs typeface="Times New Roman"/>
                        </a:rPr>
                        <a:t>4 – 6	</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16</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10.0</a:t>
                      </a:r>
                    </a:p>
                  </a:txBody>
                  <a:tcPr marL="68580" marR="68580" marT="0" marB="0"/>
                </a:tc>
              </a:tr>
              <a:tr h="370332">
                <a:tc>
                  <a:txBody>
                    <a:bodyPr/>
                    <a:lstStyle/>
                    <a:p>
                      <a:pPr marL="0" marR="0" algn="just">
                        <a:lnSpc>
                          <a:spcPct val="115000"/>
                        </a:lnSpc>
                        <a:spcBef>
                          <a:spcPts val="10"/>
                        </a:spcBef>
                        <a:spcAft>
                          <a:spcPts val="10"/>
                        </a:spcAft>
                      </a:pPr>
                      <a:r>
                        <a:rPr lang="en-US" sz="1800" dirty="0">
                          <a:latin typeface="Times New Roman"/>
                          <a:ea typeface="Times New Roman"/>
                          <a:cs typeface="Times New Roman"/>
                        </a:rPr>
                        <a:t>7 – 9</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21</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13.12</a:t>
                      </a:r>
                    </a:p>
                  </a:txBody>
                  <a:tcPr marL="68580" marR="68580" marT="0" marB="0"/>
                </a:tc>
              </a:tr>
              <a:tr h="322517">
                <a:tc>
                  <a:txBody>
                    <a:bodyPr/>
                    <a:lstStyle/>
                    <a:p>
                      <a:pPr marL="0" marR="0" algn="just">
                        <a:lnSpc>
                          <a:spcPct val="115000"/>
                        </a:lnSpc>
                        <a:spcBef>
                          <a:spcPts val="10"/>
                        </a:spcBef>
                        <a:spcAft>
                          <a:spcPts val="10"/>
                        </a:spcAft>
                      </a:pPr>
                      <a:r>
                        <a:rPr lang="en-US" sz="1800" dirty="0">
                          <a:latin typeface="Times New Roman"/>
                          <a:ea typeface="Times New Roman"/>
                          <a:cs typeface="Times New Roman"/>
                        </a:rPr>
                        <a:t>10 and </a:t>
                      </a:r>
                      <a:r>
                        <a:rPr lang="en-US" sz="1800" dirty="0" smtClean="0">
                          <a:latin typeface="Times New Roman"/>
                          <a:ea typeface="Times New Roman"/>
                          <a:cs typeface="Times New Roman"/>
                        </a:rPr>
                        <a:t>above</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kern="1200" dirty="0" smtClean="0">
                          <a:solidFill>
                            <a:schemeClr val="dk1"/>
                          </a:solidFill>
                          <a:latin typeface="Times New Roman" pitchFamily="18" charset="0"/>
                          <a:ea typeface="+mn-ea"/>
                          <a:cs typeface="Times New Roman" pitchFamily="18" charset="0"/>
                        </a:rPr>
                        <a:t>117</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73.12</a:t>
                      </a:r>
                    </a:p>
                  </a:txBody>
                  <a:tcPr marL="68580" marR="68580" marT="0" marB="0"/>
                </a:tc>
              </a:tr>
              <a:tr h="397383">
                <a:tc gridSpan="3">
                  <a:txBody>
                    <a:bodyPr/>
                    <a:lstStyle/>
                    <a:p>
                      <a:pPr marL="0" marR="0" algn="ctr">
                        <a:lnSpc>
                          <a:spcPct val="115000"/>
                        </a:lnSpc>
                        <a:spcBef>
                          <a:spcPts val="0"/>
                        </a:spcBef>
                        <a:spcAft>
                          <a:spcPts val="0"/>
                        </a:spcAft>
                      </a:pPr>
                      <a:r>
                        <a:rPr lang="en-US" sz="1800" b="1" kern="1200" dirty="0" smtClean="0">
                          <a:solidFill>
                            <a:schemeClr val="dk1"/>
                          </a:solidFill>
                          <a:latin typeface="Times New Roman" pitchFamily="18" charset="0"/>
                          <a:ea typeface="+mn-ea"/>
                          <a:cs typeface="Times New Roman" pitchFamily="18" charset="0"/>
                        </a:rPr>
                        <a:t>Child Dependency Ratio</a:t>
                      </a: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0"/>
                        </a:spcBef>
                        <a:spcAft>
                          <a:spcPts val="0"/>
                        </a:spcAft>
                      </a:pP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r>
              <a:tr h="30480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0 (none)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8</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5.0</a:t>
                      </a:r>
                    </a:p>
                  </a:txBody>
                  <a:tcPr marL="68580" marR="68580" marT="0" marB="0"/>
                </a:tc>
              </a:tr>
              <a:tr h="35033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0.01 – </a:t>
                      </a:r>
                      <a:r>
                        <a:rPr lang="en-US" sz="1800" dirty="0" smtClean="0">
                          <a:latin typeface="Times New Roman" pitchFamily="18" charset="0"/>
                          <a:ea typeface="Times New Roman"/>
                          <a:cs typeface="Times New Roman" pitchFamily="18" charset="0"/>
                        </a:rPr>
                        <a:t>0.49</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35</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21.9</a:t>
                      </a:r>
                    </a:p>
                  </a:txBody>
                  <a:tcPr marL="68580" marR="68580" marT="0" marB="0"/>
                </a:tc>
              </a:tr>
              <a:tr h="30480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0.5 – </a:t>
                      </a:r>
                      <a:r>
                        <a:rPr lang="en-US" sz="1800" dirty="0" smtClean="0">
                          <a:latin typeface="Times New Roman" pitchFamily="18" charset="0"/>
                          <a:ea typeface="Times New Roman"/>
                          <a:cs typeface="Times New Roman" pitchFamily="18" charset="0"/>
                        </a:rPr>
                        <a:t>0.99	</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22</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13.8</a:t>
                      </a:r>
                    </a:p>
                  </a:txBody>
                  <a:tcPr marL="68580" marR="68580" marT="0" marB="0"/>
                </a:tc>
              </a:tr>
              <a:tr h="297751">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1.0 and above </a:t>
                      </a:r>
                    </a:p>
                  </a:txBody>
                  <a:tcPr marL="68580" marR="68580" marT="0" marB="0"/>
                </a:tc>
                <a:tc>
                  <a:txBody>
                    <a:bodyPr/>
                    <a:lstStyle/>
                    <a:p>
                      <a:pPr marL="0" marR="0" algn="ctr">
                        <a:lnSpc>
                          <a:spcPct val="115000"/>
                        </a:lnSpc>
                        <a:spcBef>
                          <a:spcPts val="10"/>
                        </a:spcBef>
                        <a:spcAft>
                          <a:spcPts val="10"/>
                        </a:spcAft>
                      </a:pPr>
                      <a:r>
                        <a:rPr lang="en-US" sz="1800" dirty="0" smtClean="0">
                          <a:latin typeface="Times New Roman" pitchFamily="18" charset="0"/>
                          <a:ea typeface="Times New Roman"/>
                          <a:cs typeface="Times New Roman" pitchFamily="18" charset="0"/>
                        </a:rPr>
                        <a:t>95</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59.4</a:t>
                      </a:r>
                    </a:p>
                  </a:txBody>
                  <a:tcPr marL="68580" marR="68580" marT="0" marB="0"/>
                </a:tc>
              </a:tr>
              <a:tr h="304800">
                <a:tc gridSpan="3">
                  <a:txBody>
                    <a:bodyPr/>
                    <a:lstStyle/>
                    <a:p>
                      <a:pPr marL="0" marR="0" algn="ctr">
                        <a:lnSpc>
                          <a:spcPct val="115000"/>
                        </a:lnSpc>
                        <a:spcBef>
                          <a:spcPts val="10"/>
                        </a:spcBef>
                        <a:spcAft>
                          <a:spcPts val="10"/>
                        </a:spcAft>
                      </a:pPr>
                      <a:r>
                        <a:rPr lang="en-US" sz="1800" b="1" kern="1200" dirty="0" smtClean="0">
                          <a:solidFill>
                            <a:schemeClr val="dk1"/>
                          </a:solidFill>
                          <a:latin typeface="+mn-lt"/>
                          <a:ea typeface="+mn-ea"/>
                          <a:cs typeface="+mn-cs"/>
                        </a:rPr>
                        <a:t>Household Monthly Income (</a:t>
                      </a:r>
                      <a:r>
                        <a:rPr lang="en-US" sz="1800" b="1" strike="dblStrike" kern="1200" dirty="0" smtClean="0">
                          <a:solidFill>
                            <a:schemeClr val="dk1"/>
                          </a:solidFill>
                          <a:latin typeface="+mn-lt"/>
                          <a:ea typeface="+mn-ea"/>
                          <a:cs typeface="+mn-cs"/>
                        </a:rPr>
                        <a:t>N</a:t>
                      </a:r>
                      <a:r>
                        <a:rPr lang="en-US" sz="1800" b="1" kern="1200" dirty="0" smtClean="0">
                          <a:solidFill>
                            <a:schemeClr val="dk1"/>
                          </a:solidFill>
                          <a:latin typeface="+mn-lt"/>
                          <a:ea typeface="+mn-ea"/>
                          <a:cs typeface="+mn-cs"/>
                        </a:rPr>
                        <a:t>)</a:t>
                      </a:r>
                      <a:endParaRPr lang="en-US" sz="1800" b="1"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r>
              <a:tr h="370332">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Less than 50, 000	</a:t>
                      </a:r>
                      <a:endParaRPr lang="en-US" sz="1800" b="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1.25</a:t>
                      </a:r>
                    </a:p>
                  </a:txBody>
                  <a:tcPr marL="68580" marR="68580" marT="0" marB="0"/>
                </a:tc>
              </a:tr>
              <a:tr h="30480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50,000 – </a:t>
                      </a:r>
                      <a:r>
                        <a:rPr lang="en-US" sz="1800" dirty="0" smtClean="0">
                          <a:latin typeface="Times New Roman" pitchFamily="18" charset="0"/>
                          <a:ea typeface="Times New Roman"/>
                          <a:cs typeface="Times New Roman" pitchFamily="18" charset="0"/>
                        </a:rPr>
                        <a:t>99,999</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102</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63.75</a:t>
                      </a:r>
                    </a:p>
                  </a:txBody>
                  <a:tcPr marL="68580" marR="68580" marT="0" marB="0"/>
                </a:tc>
              </a:tr>
              <a:tr h="294132">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100, 000 – 149,999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30</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18.75</a:t>
                      </a:r>
                    </a:p>
                  </a:txBody>
                  <a:tcPr marL="68580" marR="68580" marT="0" marB="0"/>
                </a:tc>
              </a:tr>
              <a:tr h="207264">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150,000 – 199,999	</a:t>
                      </a:r>
                    </a:p>
                  </a:txBody>
                  <a:tcPr marL="68580" marR="68580" marT="0" marB="0"/>
                </a:tc>
                <a:tc>
                  <a:txBody>
                    <a:bodyPr/>
                    <a:lstStyle/>
                    <a:p>
                      <a:pPr marL="0" marR="0" algn="ctr">
                        <a:lnSpc>
                          <a:spcPct val="115000"/>
                        </a:lnSpc>
                        <a:spcBef>
                          <a:spcPts val="10"/>
                        </a:spcBef>
                        <a:spcAft>
                          <a:spcPts val="10"/>
                        </a:spcAft>
                      </a:pPr>
                      <a:r>
                        <a:rPr lang="en-US" sz="1800" kern="1200" baseline="0" dirty="0" smtClean="0">
                          <a:solidFill>
                            <a:schemeClr val="dk1"/>
                          </a:solidFill>
                          <a:latin typeface="Times New Roman" pitchFamily="18" charset="0"/>
                          <a:ea typeface="+mn-ea"/>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5</a:t>
                      </a:r>
                      <a:r>
                        <a:rPr lang="en-US" sz="1800" dirty="0">
                          <a:latin typeface="Times New Roman" pitchFamily="18" charset="0"/>
                          <a:ea typeface="Times New Roman"/>
                          <a:cs typeface="Times New Roman" pitchFamily="18" charset="0"/>
                        </a:rPr>
                        <a:t>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3.12</a:t>
                      </a:r>
                    </a:p>
                  </a:txBody>
                  <a:tcPr marL="68580" marR="68580" marT="0" marB="0"/>
                </a:tc>
              </a:tr>
              <a:tr h="541933">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200,000 and above	</a:t>
                      </a:r>
                    </a:p>
                  </a:txBody>
                  <a:tcPr marL="68580" marR="68580" marT="0" marB="0"/>
                </a:tc>
                <a:tc>
                  <a:txBody>
                    <a:bodyPr/>
                    <a:lstStyle/>
                    <a:p>
                      <a:pPr marL="0" marR="0" algn="ctr">
                        <a:lnSpc>
                          <a:spcPct val="115000"/>
                        </a:lnSpc>
                        <a:spcBef>
                          <a:spcPts val="10"/>
                        </a:spcBef>
                        <a:spcAft>
                          <a:spcPts val="10"/>
                        </a:spcAft>
                      </a:pPr>
                      <a:r>
                        <a:rPr lang="en-US" sz="1800" kern="1200" dirty="0" smtClean="0">
                          <a:solidFill>
                            <a:schemeClr val="dk1"/>
                          </a:solidFill>
                          <a:latin typeface="Times New Roman" pitchFamily="18" charset="0"/>
                          <a:ea typeface="+mn-ea"/>
                          <a:cs typeface="Times New Roman" pitchFamily="18" charset="0"/>
                        </a:rPr>
                        <a:t>       4</a:t>
                      </a:r>
                      <a:r>
                        <a:rPr lang="en-US" sz="1800" dirty="0">
                          <a:latin typeface="Times New Roman" pitchFamily="18" charset="0"/>
                          <a:ea typeface="Times New Roman"/>
                          <a:cs typeface="Times New Roman" pitchFamily="18" charset="0"/>
                        </a:rPr>
                        <a:t>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2.5</a:t>
                      </a:r>
                    </a:p>
                  </a:txBody>
                  <a:tcPr marL="68580" marR="68580" marT="0" marB="0"/>
                </a:tc>
              </a:tr>
              <a:tr h="340463">
                <a:tc gridSpan="3">
                  <a:txBody>
                    <a:bodyPr/>
                    <a:lstStyle/>
                    <a:p>
                      <a:pPr marL="0" marR="0" algn="ctr">
                        <a:lnSpc>
                          <a:spcPct val="115000"/>
                        </a:lnSpc>
                        <a:spcBef>
                          <a:spcPts val="10"/>
                        </a:spcBef>
                        <a:spcAft>
                          <a:spcPts val="10"/>
                        </a:spcAft>
                      </a:pPr>
                      <a:r>
                        <a:rPr lang="en-US" sz="1800" b="1" kern="1200" dirty="0" smtClean="0">
                          <a:solidFill>
                            <a:schemeClr val="dk1"/>
                          </a:solidFill>
                          <a:latin typeface="+mn-lt"/>
                          <a:ea typeface="+mn-ea"/>
                          <a:cs typeface="+mn-cs"/>
                        </a:rPr>
                        <a:t> Frequency Distribution of Household Assets</a:t>
                      </a: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c hMerge="1">
                  <a:txBody>
                    <a:bodyPr/>
                    <a:lstStyle/>
                    <a:p>
                      <a:pPr marL="0" marR="0" algn="ctr">
                        <a:lnSpc>
                          <a:spcPct val="115000"/>
                        </a:lnSpc>
                        <a:spcBef>
                          <a:spcPts val="10"/>
                        </a:spcBef>
                        <a:spcAft>
                          <a:spcPts val="10"/>
                        </a:spcAft>
                      </a:pPr>
                      <a:endParaRPr lang="en-US" sz="1800" dirty="0">
                        <a:latin typeface="Times New Roman" pitchFamily="18" charset="0"/>
                        <a:ea typeface="Times New Roman"/>
                        <a:cs typeface="Times New Roman" pitchFamily="18" charset="0"/>
                      </a:endParaRPr>
                    </a:p>
                  </a:txBody>
                  <a:tcPr marL="68580" marR="68580" marT="0" marB="0"/>
                </a:tc>
              </a:tr>
              <a:tr h="30480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Livestock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120</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23.5</a:t>
                      </a:r>
                    </a:p>
                  </a:txBody>
                  <a:tcPr marL="68580" marR="68580" marT="0" marB="0"/>
                </a:tc>
              </a:tr>
              <a:tr h="38100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Extra </a:t>
                      </a:r>
                      <a:r>
                        <a:rPr lang="en-US" sz="1800" dirty="0" smtClean="0">
                          <a:latin typeface="Times New Roman" pitchFamily="18" charset="0"/>
                          <a:ea typeface="Times New Roman"/>
                          <a:cs typeface="Times New Roman" pitchFamily="18" charset="0"/>
                        </a:rPr>
                        <a:t>land</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smtClean="0">
                          <a:latin typeface="Times New Roman" pitchFamily="18" charset="0"/>
                          <a:ea typeface="Times New Roman"/>
                          <a:cs typeface="Times New Roman" pitchFamily="18" charset="0"/>
                        </a:rPr>
                        <a:t>76</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14.9</a:t>
                      </a:r>
                    </a:p>
                  </a:txBody>
                  <a:tcPr marL="68580" marR="68580" marT="0" marB="0"/>
                </a:tc>
              </a:tr>
              <a:tr h="381000">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Motor </a:t>
                      </a:r>
                      <a:r>
                        <a:rPr lang="en-US" sz="1800" dirty="0" smtClean="0">
                          <a:latin typeface="Times New Roman" pitchFamily="18" charset="0"/>
                          <a:ea typeface="Times New Roman"/>
                          <a:cs typeface="Times New Roman" pitchFamily="18" charset="0"/>
                        </a:rPr>
                        <a:t>cycle</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dirty="0" smtClean="0">
                          <a:latin typeface="Times New Roman" pitchFamily="18" charset="0"/>
                          <a:ea typeface="Times New Roman"/>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142</a:t>
                      </a:r>
                      <a:r>
                        <a:rPr lang="en-US" sz="1800" dirty="0">
                          <a:latin typeface="Times New Roman" pitchFamily="18" charset="0"/>
                          <a:ea typeface="Times New Roman"/>
                          <a:cs typeface="Times New Roman" pitchFamily="18" charset="0"/>
                        </a:rPr>
                        <a:t>	</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27.8</a:t>
                      </a:r>
                    </a:p>
                  </a:txBody>
                  <a:tcPr marL="68580" marR="68580" marT="0" marB="0"/>
                </a:tc>
              </a:tr>
              <a:tr h="272796">
                <a:tc>
                  <a:txBody>
                    <a:bodyPr/>
                    <a:lstStyle/>
                    <a:p>
                      <a:pPr marL="0" marR="0" algn="just">
                        <a:lnSpc>
                          <a:spcPct val="115000"/>
                        </a:lnSpc>
                        <a:spcBef>
                          <a:spcPts val="10"/>
                        </a:spcBef>
                        <a:spcAft>
                          <a:spcPts val="10"/>
                        </a:spcAft>
                      </a:pPr>
                      <a:r>
                        <a:rPr lang="en-US" sz="1800" dirty="0">
                          <a:latin typeface="Times New Roman" pitchFamily="18" charset="0"/>
                          <a:ea typeface="Times New Roman"/>
                          <a:cs typeface="Times New Roman" pitchFamily="18" charset="0"/>
                        </a:rPr>
                        <a:t>Motor vehicle	</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20</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3.9</a:t>
                      </a:r>
                    </a:p>
                  </a:txBody>
                  <a:tcPr marL="68580" marR="68580" marT="0" marB="0"/>
                </a:tc>
              </a:tr>
              <a:tr h="541933">
                <a:tc>
                  <a:txBody>
                    <a:bodyPr/>
                    <a:lstStyle/>
                    <a:p>
                      <a:pPr marL="0" marR="0" algn="l">
                        <a:lnSpc>
                          <a:spcPct val="115000"/>
                        </a:lnSpc>
                        <a:spcBef>
                          <a:spcPts val="10"/>
                        </a:spcBef>
                        <a:spcAft>
                          <a:spcPts val="10"/>
                        </a:spcAft>
                      </a:pPr>
                      <a:r>
                        <a:rPr lang="en-US" sz="1800" dirty="0">
                          <a:latin typeface="Times New Roman" pitchFamily="18" charset="0"/>
                          <a:ea typeface="Times New Roman"/>
                          <a:cs typeface="Times New Roman" pitchFamily="18" charset="0"/>
                        </a:rPr>
                        <a:t>Radio/TV set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152</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29.8</a:t>
                      </a:r>
                    </a:p>
                  </a:txBody>
                  <a:tcPr marL="68580" marR="68580" marT="0" marB="0"/>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000" b="1" dirty="0" smtClean="0">
                <a:latin typeface="Times New Roman" pitchFamily="18" charset="0"/>
                <a:cs typeface="Times New Roman" pitchFamily="18" charset="0"/>
              </a:rPr>
              <a:t>4B.	Frequency Distribution of Food Groups consumed by Households </a:t>
            </a:r>
            <a:endParaRPr lang="en-US" sz="2000" dirty="0">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nvPr>
        </p:nvGraphicFramePr>
        <p:xfrm>
          <a:off x="457200" y="1066800"/>
          <a:ext cx="8229600" cy="260096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en-US" sz="1800" b="1" kern="1200" dirty="0" smtClean="0">
                          <a:solidFill>
                            <a:schemeClr val="lt1"/>
                          </a:solidFill>
                          <a:latin typeface="+mn-lt"/>
                          <a:ea typeface="+mn-ea"/>
                          <a:cs typeface="+mn-cs"/>
                        </a:rPr>
                        <a:t>Food Groups Consumed by Households</a:t>
                      </a:r>
                      <a:endParaRPr lang="en-US" sz="1800" dirty="0"/>
                    </a:p>
                  </a:txBody>
                  <a:tcPr/>
                </a:tc>
                <a:tc hMerge="1">
                  <a:txBody>
                    <a:bodyPr/>
                    <a:lstStyle/>
                    <a:p>
                      <a:endParaRPr lang="en-US" dirty="0"/>
                    </a:p>
                  </a:txBody>
                  <a:tcPr/>
                </a:tc>
                <a:tc hMerge="1">
                  <a:txBody>
                    <a:bodyPr/>
                    <a:lstStyle/>
                    <a:p>
                      <a:endParaRPr lang="en-US" dirty="0"/>
                    </a:p>
                  </a:txBody>
                  <a:tcPr/>
                </a:tc>
              </a:tr>
              <a:tr h="370840">
                <a:tc>
                  <a:txBody>
                    <a:bodyPr/>
                    <a:lstStyle/>
                    <a:p>
                      <a:pPr marL="0" marR="0" algn="just">
                        <a:lnSpc>
                          <a:spcPct val="115000"/>
                        </a:lnSpc>
                        <a:spcBef>
                          <a:spcPts val="10"/>
                        </a:spcBef>
                        <a:spcAft>
                          <a:spcPts val="10"/>
                        </a:spcAft>
                      </a:pPr>
                      <a:r>
                        <a:rPr lang="en-US" sz="1800" b="1" dirty="0">
                          <a:latin typeface="Times New Roman" pitchFamily="18" charset="0"/>
                          <a:ea typeface="Times New Roman"/>
                          <a:cs typeface="Times New Roman" pitchFamily="18" charset="0"/>
                        </a:rPr>
                        <a:t>Food </a:t>
                      </a:r>
                      <a:r>
                        <a:rPr lang="en-US" sz="1800" b="1" dirty="0" smtClean="0">
                          <a:latin typeface="Times New Roman" pitchFamily="18" charset="0"/>
                          <a:ea typeface="Times New Roman"/>
                          <a:cs typeface="Times New Roman" pitchFamily="18" charset="0"/>
                        </a:rPr>
                        <a:t>Groups</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b="1" dirty="0" smtClean="0">
                          <a:latin typeface="Times New Roman" pitchFamily="18" charset="0"/>
                          <a:ea typeface="Times New Roman"/>
                          <a:cs typeface="Times New Roman" pitchFamily="18" charset="0"/>
                        </a:rPr>
                        <a:t>Frequency*</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0" algn="ctr">
                        <a:lnSpc>
                          <a:spcPct val="115000"/>
                        </a:lnSpc>
                        <a:spcBef>
                          <a:spcPts val="10"/>
                        </a:spcBef>
                        <a:spcAft>
                          <a:spcPts val="10"/>
                        </a:spcAft>
                      </a:pPr>
                      <a:r>
                        <a:rPr lang="en-US" sz="1800" b="1" dirty="0">
                          <a:latin typeface="Times New Roman" pitchFamily="18" charset="0"/>
                          <a:ea typeface="Times New Roman"/>
                          <a:cs typeface="Times New Roman" pitchFamily="18" charset="0"/>
                        </a:rPr>
                        <a:t>Percentage</a:t>
                      </a:r>
                      <a:endParaRPr lang="en-US" sz="1800" dirty="0">
                        <a:latin typeface="Times New Roman" pitchFamily="18" charset="0"/>
                        <a:ea typeface="Times New Roman"/>
                        <a:cs typeface="Times New Roman" pitchFamily="18" charset="0"/>
                      </a:endParaRPr>
                    </a:p>
                  </a:txBody>
                  <a:tcPr marL="68580" marR="68580" marT="0" marB="0"/>
                </a:tc>
              </a:tr>
              <a:tr h="401320">
                <a:tc>
                  <a:txBody>
                    <a:bodyPr/>
                    <a:lstStyle/>
                    <a:p>
                      <a:pPr marL="0" marR="0" algn="just">
                        <a:spcBef>
                          <a:spcPts val="10"/>
                        </a:spcBef>
                        <a:spcAft>
                          <a:spcPts val="10"/>
                        </a:spcAft>
                      </a:pPr>
                      <a:r>
                        <a:rPr lang="en-US" sz="1800" dirty="0">
                          <a:latin typeface="Times New Roman" pitchFamily="18" charset="0"/>
                          <a:cs typeface="Times New Roman" pitchFamily="18" charset="0"/>
                        </a:rPr>
                        <a:t>Carbohydrates</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160</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28.2</a:t>
                      </a:r>
                    </a:p>
                  </a:txBody>
                  <a:tcPr marL="68580" marR="68580" marT="0" marB="0"/>
                </a:tc>
              </a:tr>
              <a:tr h="370840">
                <a:tc>
                  <a:txBody>
                    <a:bodyPr/>
                    <a:lstStyle/>
                    <a:p>
                      <a:pPr marL="0" marR="0" algn="just">
                        <a:spcBef>
                          <a:spcPts val="10"/>
                        </a:spcBef>
                        <a:spcAft>
                          <a:spcPts val="10"/>
                        </a:spcAft>
                      </a:pPr>
                      <a:r>
                        <a:rPr lang="en-US" sz="1800" dirty="0">
                          <a:latin typeface="Times New Roman" pitchFamily="18" charset="0"/>
                          <a:cs typeface="Times New Roman" pitchFamily="18" charset="0"/>
                        </a:rPr>
                        <a:t>Proteins	</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154</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27.2</a:t>
                      </a:r>
                    </a:p>
                  </a:txBody>
                  <a:tcPr marL="68580" marR="68580" marT="0" marB="0"/>
                </a:tc>
              </a:tr>
              <a:tr h="345440">
                <a:tc>
                  <a:txBody>
                    <a:bodyPr/>
                    <a:lstStyle/>
                    <a:p>
                      <a:pPr marL="0" marR="0" algn="just">
                        <a:spcBef>
                          <a:spcPts val="10"/>
                        </a:spcBef>
                        <a:spcAft>
                          <a:spcPts val="10"/>
                        </a:spcAft>
                      </a:pPr>
                      <a:r>
                        <a:rPr lang="en-US" sz="1800" dirty="0">
                          <a:latin typeface="Times New Roman" pitchFamily="18" charset="0"/>
                          <a:cs typeface="Times New Roman" pitchFamily="18" charset="0"/>
                        </a:rPr>
                        <a:t>Fats and oil	</a:t>
                      </a:r>
                    </a:p>
                  </a:txBody>
                  <a:tcPr marL="68580" marR="68580" marT="0" marB="0"/>
                </a:tc>
                <a:tc>
                  <a:txBody>
                    <a:bodyPr/>
                    <a:lstStyle/>
                    <a:p>
                      <a:pPr marL="0" marR="0" algn="ctr">
                        <a:lnSpc>
                          <a:spcPct val="115000"/>
                        </a:lnSpc>
                        <a:spcBef>
                          <a:spcPts val="10"/>
                        </a:spcBef>
                        <a:spcAft>
                          <a:spcPts val="10"/>
                        </a:spcAft>
                      </a:pPr>
                      <a:r>
                        <a:rPr lang="en-US" sz="1800" dirty="0" smtClean="0">
                          <a:latin typeface="Times New Roman" pitchFamily="18" charset="0"/>
                          <a:ea typeface="Times New Roman"/>
                          <a:cs typeface="Times New Roman" pitchFamily="18" charset="0"/>
                        </a:rPr>
                        <a:t>     78</a:t>
                      </a:r>
                      <a:r>
                        <a:rPr lang="en-US" sz="1800" dirty="0">
                          <a:latin typeface="Times New Roman" pitchFamily="18" charset="0"/>
                          <a:ea typeface="Times New Roman"/>
                          <a:cs typeface="Times New Roman" pitchFamily="18" charset="0"/>
                        </a:rPr>
                        <a:t>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13.8</a:t>
                      </a:r>
                    </a:p>
                  </a:txBody>
                  <a:tcPr marL="68580" marR="68580" marT="0" marB="0"/>
                </a:tc>
              </a:tr>
              <a:tr h="370840">
                <a:tc>
                  <a:txBody>
                    <a:bodyPr/>
                    <a:lstStyle/>
                    <a:p>
                      <a:pPr marL="0" marR="0" algn="just">
                        <a:spcBef>
                          <a:spcPts val="10"/>
                        </a:spcBef>
                        <a:spcAft>
                          <a:spcPts val="10"/>
                        </a:spcAft>
                      </a:pPr>
                      <a:r>
                        <a:rPr lang="en-US" sz="1800">
                          <a:latin typeface="Times New Roman" pitchFamily="18" charset="0"/>
                          <a:cs typeface="Times New Roman" pitchFamily="18" charset="0"/>
                        </a:rPr>
                        <a:t>Vitamins</a:t>
                      </a:r>
                    </a:p>
                  </a:txBody>
                  <a:tcPr marL="68580" marR="68580" marT="0" marB="0"/>
                </a:tc>
                <a:tc>
                  <a:txBody>
                    <a:bodyPr/>
                    <a:lstStyle/>
                    <a:p>
                      <a:pPr marL="0" marR="0" algn="ctr">
                        <a:lnSpc>
                          <a:spcPct val="115000"/>
                        </a:lnSpc>
                        <a:spcBef>
                          <a:spcPts val="10"/>
                        </a:spcBef>
                        <a:spcAft>
                          <a:spcPts val="10"/>
                        </a:spcAft>
                      </a:pPr>
                      <a:r>
                        <a:rPr lang="en-US" sz="1800">
                          <a:latin typeface="Times New Roman" pitchFamily="18" charset="0"/>
                          <a:ea typeface="Times New Roman"/>
                          <a:cs typeface="Times New Roman" pitchFamily="18" charset="0"/>
                        </a:rPr>
                        <a:t>124</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21.9</a:t>
                      </a:r>
                    </a:p>
                  </a:txBody>
                  <a:tcPr marL="68580" marR="68580" marT="0" marB="0"/>
                </a:tc>
              </a:tr>
              <a:tr h="370840">
                <a:tc>
                  <a:txBody>
                    <a:bodyPr/>
                    <a:lstStyle/>
                    <a:p>
                      <a:pPr marL="0" marR="0">
                        <a:spcBef>
                          <a:spcPts val="10"/>
                        </a:spcBef>
                        <a:spcAft>
                          <a:spcPts val="10"/>
                        </a:spcAft>
                      </a:pPr>
                      <a:r>
                        <a:rPr lang="en-US" sz="1800" dirty="0">
                          <a:latin typeface="Times New Roman" pitchFamily="18" charset="0"/>
                          <a:cs typeface="Times New Roman" pitchFamily="18" charset="0"/>
                        </a:rPr>
                        <a:t>Minerals	</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50</a:t>
                      </a:r>
                    </a:p>
                  </a:txBody>
                  <a:tcPr marL="68580" marR="68580" marT="0" marB="0"/>
                </a:tc>
                <a:tc>
                  <a:txBody>
                    <a:bodyPr/>
                    <a:lstStyle/>
                    <a:p>
                      <a:pPr marL="0" marR="0" algn="ctr">
                        <a:lnSpc>
                          <a:spcPct val="115000"/>
                        </a:lnSpc>
                        <a:spcBef>
                          <a:spcPts val="10"/>
                        </a:spcBef>
                        <a:spcAft>
                          <a:spcPts val="10"/>
                        </a:spcAft>
                      </a:pPr>
                      <a:r>
                        <a:rPr lang="en-US" sz="1800" dirty="0">
                          <a:latin typeface="Times New Roman" pitchFamily="18" charset="0"/>
                          <a:ea typeface="Times New Roman"/>
                          <a:cs typeface="Times New Roman" pitchFamily="18" charset="0"/>
                        </a:rPr>
                        <a:t>8.8</a:t>
                      </a: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000" b="1" dirty="0" smtClean="0">
                <a:latin typeface="Times New Roman" pitchFamily="18" charset="0"/>
                <a:cs typeface="Times New Roman" pitchFamily="18" charset="0"/>
              </a:rPr>
              <a:t>4B.	Contd.</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791200"/>
          </a:xfrm>
        </p:spPr>
        <p:txBody>
          <a:bodyPr>
            <a:normAutofit/>
          </a:bodyPr>
          <a:lstStyle/>
          <a:p>
            <a:pPr>
              <a:buNone/>
            </a:pPr>
            <a:r>
              <a:rPr lang="en-US" sz="2000" b="1"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81000" y="1397001"/>
          <a:ext cx="8229600" cy="4582465"/>
        </p:xfrm>
        <a:graphic>
          <a:graphicData uri="http://schemas.openxmlformats.org/drawingml/2006/table">
            <a:tbl>
              <a:tblPr firstRow="1" bandRow="1">
                <a:tableStyleId>{5C22544A-7EE6-4342-B048-85BDC9FD1C3A}</a:tableStyleId>
              </a:tblPr>
              <a:tblGrid>
                <a:gridCol w="3733800"/>
                <a:gridCol w="1981200"/>
                <a:gridCol w="2514600"/>
              </a:tblGrid>
              <a:tr h="645466">
                <a:tc gridSpan="3">
                  <a:txBody>
                    <a:bodyPr/>
                    <a:lstStyle/>
                    <a:p>
                      <a:pPr marL="0" marR="0" indent="0" algn="ctr" defTabSz="914400" rtl="0" eaLnBrk="1" fontAlgn="auto" latinLnBrk="0" hangingPunct="1">
                        <a:lnSpc>
                          <a:spcPct val="115000"/>
                        </a:lnSpc>
                        <a:spcBef>
                          <a:spcPts val="10"/>
                        </a:spcBef>
                        <a:spcAft>
                          <a:spcPts val="10"/>
                        </a:spcAft>
                        <a:buClrTx/>
                        <a:buSzTx/>
                        <a:buFontTx/>
                        <a:buNone/>
                        <a:tabLst/>
                        <a:defRPr/>
                      </a:pPr>
                      <a:r>
                        <a:rPr lang="en-US" sz="1800" b="1" dirty="0" smtClean="0">
                          <a:latin typeface="Times New Roman" pitchFamily="18" charset="0"/>
                          <a:cs typeface="Times New Roman" pitchFamily="18" charset="0"/>
                        </a:rPr>
                        <a:t> Food Security Status of Farming Households</a:t>
                      </a:r>
                    </a:p>
                  </a:txBody>
                  <a:tcPr marL="68580" marR="68580" marT="0" marB="0" anchor="ctr"/>
                </a:tc>
                <a:tc hMerge="1">
                  <a:txBody>
                    <a:bodyPr/>
                    <a:lstStyle/>
                    <a:p>
                      <a:pPr marL="0" marR="0" algn="ctr">
                        <a:lnSpc>
                          <a:spcPct val="115000"/>
                        </a:lnSpc>
                        <a:spcBef>
                          <a:spcPts val="10"/>
                        </a:spcBef>
                        <a:spcAft>
                          <a:spcPts val="10"/>
                        </a:spcAft>
                      </a:pPr>
                      <a:endParaRPr lang="en-US" sz="2200" dirty="0">
                        <a:latin typeface="Calibri"/>
                        <a:ea typeface="Times New Roman"/>
                        <a:cs typeface="Times New Roman"/>
                      </a:endParaRPr>
                    </a:p>
                  </a:txBody>
                  <a:tcPr marL="68580" marR="68580" marT="0" marB="0" anchor="ctr"/>
                </a:tc>
                <a:tc hMerge="1">
                  <a:txBody>
                    <a:bodyPr/>
                    <a:lstStyle/>
                    <a:p>
                      <a:pPr marL="0" marR="0" algn="ctr">
                        <a:lnSpc>
                          <a:spcPct val="115000"/>
                        </a:lnSpc>
                        <a:spcBef>
                          <a:spcPts val="10"/>
                        </a:spcBef>
                        <a:spcAft>
                          <a:spcPts val="10"/>
                        </a:spcAft>
                      </a:pPr>
                      <a:endParaRPr lang="en-US" sz="2200" dirty="0">
                        <a:latin typeface="Calibri"/>
                        <a:ea typeface="Times New Roman"/>
                        <a:cs typeface="Times New Roman"/>
                      </a:endParaRPr>
                    </a:p>
                  </a:txBody>
                  <a:tcPr marL="68580" marR="68580" marT="0" marB="0" anchor="ctr"/>
                </a:tc>
              </a:tr>
              <a:tr h="645466">
                <a:tc>
                  <a:txBody>
                    <a:bodyPr/>
                    <a:lstStyle/>
                    <a:p>
                      <a:pPr marL="0" marR="0" algn="ctr">
                        <a:lnSpc>
                          <a:spcPct val="115000"/>
                        </a:lnSpc>
                        <a:spcBef>
                          <a:spcPts val="10"/>
                        </a:spcBef>
                        <a:spcAft>
                          <a:spcPts val="10"/>
                        </a:spcAft>
                      </a:pPr>
                      <a:r>
                        <a:rPr lang="en-US" sz="1800" b="1" dirty="0" smtClean="0">
                          <a:latin typeface="Times New Roman"/>
                          <a:ea typeface="Times New Roman"/>
                          <a:cs typeface="Times New Roman"/>
                        </a:rPr>
                        <a:t>Food </a:t>
                      </a:r>
                      <a:r>
                        <a:rPr lang="en-US" sz="1800" b="1" dirty="0">
                          <a:latin typeface="Times New Roman"/>
                          <a:ea typeface="Times New Roman"/>
                          <a:cs typeface="Times New Roman"/>
                        </a:rPr>
                        <a:t>Security Index	</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10"/>
                        </a:spcBef>
                        <a:spcAft>
                          <a:spcPts val="10"/>
                        </a:spcAft>
                      </a:pPr>
                      <a:r>
                        <a:rPr lang="en-US" sz="1800" b="1" dirty="0" smtClean="0">
                          <a:latin typeface="Times New Roman"/>
                          <a:ea typeface="Times New Roman"/>
                          <a:cs typeface="Times New Roman"/>
                        </a:rPr>
                        <a:t>Frequency</a:t>
                      </a:r>
                      <a:endParaRPr lang="en-US" sz="1800" dirty="0">
                        <a:latin typeface="Calibri"/>
                        <a:ea typeface="Times New Roman"/>
                        <a:cs typeface="Times New Roman"/>
                      </a:endParaRPr>
                    </a:p>
                  </a:txBody>
                  <a:tcPr marL="68580" marR="68580" marT="0" marB="0" anchor="ctr"/>
                </a:tc>
                <a:tc>
                  <a:txBody>
                    <a:bodyPr/>
                    <a:lstStyle/>
                    <a:p>
                      <a:pPr marL="0" marR="0" algn="ctr">
                        <a:lnSpc>
                          <a:spcPct val="115000"/>
                        </a:lnSpc>
                        <a:spcBef>
                          <a:spcPts val="10"/>
                        </a:spcBef>
                        <a:spcAft>
                          <a:spcPts val="10"/>
                        </a:spcAft>
                      </a:pPr>
                      <a:r>
                        <a:rPr lang="en-US" sz="1800" b="1" dirty="0">
                          <a:latin typeface="Times New Roman"/>
                          <a:ea typeface="Times New Roman"/>
                          <a:cs typeface="Times New Roman"/>
                        </a:rPr>
                        <a:t>Percentage</a:t>
                      </a:r>
                      <a:endParaRPr lang="en-US" sz="1800" dirty="0">
                        <a:latin typeface="Calibri"/>
                        <a:ea typeface="Times New Roman"/>
                        <a:cs typeface="Times New Roman"/>
                      </a:endParaRPr>
                    </a:p>
                  </a:txBody>
                  <a:tcPr marL="68580" marR="68580" marT="0" marB="0" anchor="ctr"/>
                </a:tc>
              </a:tr>
              <a:tr h="2244066">
                <a:tc>
                  <a:txBody>
                    <a:bodyPr/>
                    <a:lstStyle/>
                    <a:p>
                      <a:pPr>
                        <a:lnSpc>
                          <a:spcPct val="150000"/>
                        </a:lnSpc>
                      </a:pPr>
                      <a:r>
                        <a:rPr lang="en-US" sz="1800" dirty="0" smtClean="0">
                          <a:latin typeface="Times New Roman" pitchFamily="18" charset="0"/>
                          <a:cs typeface="Times New Roman" pitchFamily="18" charset="0"/>
                        </a:rPr>
                        <a:t> Food secure (0)</a:t>
                      </a:r>
                    </a:p>
                    <a:p>
                      <a:pPr>
                        <a:lnSpc>
                          <a:spcPct val="150000"/>
                        </a:lnSpc>
                      </a:pPr>
                      <a:r>
                        <a:rPr lang="en-US" sz="1800" dirty="0" smtClean="0">
                          <a:latin typeface="Times New Roman" pitchFamily="18" charset="0"/>
                          <a:cs typeface="Times New Roman" pitchFamily="18" charset="0"/>
                        </a:rPr>
                        <a:t> </a:t>
                      </a:r>
                      <a:r>
                        <a:rPr lang="en-US" sz="1800" kern="1200" dirty="0" smtClean="0">
                          <a:solidFill>
                            <a:schemeClr val="dk1"/>
                          </a:solidFill>
                          <a:latin typeface="Times New Roman" pitchFamily="18" charset="0"/>
                          <a:ea typeface="+mn-ea"/>
                          <a:cs typeface="Times New Roman" pitchFamily="18" charset="0"/>
                        </a:rPr>
                        <a:t>Mildly food insecure (-1)</a:t>
                      </a:r>
                    </a:p>
                    <a:p>
                      <a:pPr>
                        <a:lnSpc>
                          <a:spcPct val="150000"/>
                        </a:lnSpc>
                      </a:pPr>
                      <a:r>
                        <a:rPr lang="en-US" sz="1800" kern="1200" dirty="0" smtClean="0">
                          <a:solidFill>
                            <a:schemeClr val="dk1"/>
                          </a:solidFill>
                          <a:latin typeface="Times New Roman" pitchFamily="18" charset="0"/>
                          <a:ea typeface="+mn-ea"/>
                          <a:cs typeface="Times New Roman" pitchFamily="18" charset="0"/>
                        </a:rPr>
                        <a:t> Moderately food insecure (-2)</a:t>
                      </a:r>
                    </a:p>
                    <a:p>
                      <a:pPr>
                        <a:lnSpc>
                          <a:spcPct val="150000"/>
                        </a:lnSpc>
                      </a:pPr>
                      <a:r>
                        <a:rPr lang="en-US" sz="1800" kern="1200" dirty="0" smtClean="0">
                          <a:solidFill>
                            <a:schemeClr val="dk1"/>
                          </a:solidFill>
                          <a:latin typeface="Times New Roman" pitchFamily="18" charset="0"/>
                          <a:ea typeface="+mn-ea"/>
                          <a:cs typeface="Times New Roman" pitchFamily="18" charset="0"/>
                        </a:rPr>
                        <a:t> Severely food insecure (-3)</a:t>
                      </a:r>
                      <a:endParaRPr lang="en-US" sz="1800" dirty="0">
                        <a:latin typeface="Times New Roman" pitchFamily="18" charset="0"/>
                        <a:cs typeface="Times New Roman" pitchFamily="18" charset="0"/>
                      </a:endParaRPr>
                    </a:p>
                  </a:txBody>
                  <a:tcPr/>
                </a:tc>
                <a:tc>
                  <a:txBody>
                    <a:bodyPr/>
                    <a:lstStyle/>
                    <a:p>
                      <a:pPr algn="ctr">
                        <a:lnSpc>
                          <a:spcPct val="150000"/>
                        </a:lnSpc>
                      </a:pPr>
                      <a:r>
                        <a:rPr lang="en-US" sz="1800" dirty="0" smtClean="0">
                          <a:latin typeface="Times New Roman" pitchFamily="18" charset="0"/>
                          <a:cs typeface="Times New Roman" pitchFamily="18" charset="0"/>
                        </a:rPr>
                        <a:t>33</a:t>
                      </a:r>
                    </a:p>
                    <a:p>
                      <a:pPr algn="ctr">
                        <a:lnSpc>
                          <a:spcPct val="150000"/>
                        </a:lnSpc>
                      </a:pPr>
                      <a:r>
                        <a:rPr lang="en-US" sz="1800" kern="1200" dirty="0" smtClean="0">
                          <a:solidFill>
                            <a:schemeClr val="dk1"/>
                          </a:solidFill>
                          <a:latin typeface="Times New Roman" pitchFamily="18" charset="0"/>
                          <a:ea typeface="+mn-ea"/>
                          <a:cs typeface="Times New Roman" pitchFamily="18" charset="0"/>
                        </a:rPr>
                        <a:t>41</a:t>
                      </a:r>
                    </a:p>
                    <a:p>
                      <a:pPr algn="ctr">
                        <a:lnSpc>
                          <a:spcPct val="150000"/>
                        </a:lnSpc>
                      </a:pPr>
                      <a:r>
                        <a:rPr lang="en-US" sz="1800" kern="1200" dirty="0" smtClean="0">
                          <a:solidFill>
                            <a:schemeClr val="dk1"/>
                          </a:solidFill>
                          <a:latin typeface="Times New Roman" pitchFamily="18" charset="0"/>
                          <a:ea typeface="+mn-ea"/>
                          <a:cs typeface="Times New Roman" pitchFamily="18" charset="0"/>
                        </a:rPr>
                        <a:t>66</a:t>
                      </a:r>
                    </a:p>
                    <a:p>
                      <a:pPr algn="ctr">
                        <a:lnSpc>
                          <a:spcPct val="150000"/>
                        </a:lnSpc>
                      </a:pPr>
                      <a:r>
                        <a:rPr lang="en-US" sz="1800" kern="1200" dirty="0" smtClean="0">
                          <a:solidFill>
                            <a:schemeClr val="dk1"/>
                          </a:solidFill>
                          <a:latin typeface="Times New Roman" pitchFamily="18" charset="0"/>
                          <a:ea typeface="+mn-ea"/>
                          <a:cs typeface="Times New Roman" pitchFamily="18" charset="0"/>
                        </a:rPr>
                        <a:t>20</a:t>
                      </a:r>
                      <a:endParaRPr lang="en-US" sz="1800" dirty="0">
                        <a:latin typeface="Times New Roman" pitchFamily="18" charset="0"/>
                        <a:cs typeface="Times New Roman" pitchFamily="18" charset="0"/>
                      </a:endParaRPr>
                    </a:p>
                  </a:txBody>
                  <a:tcPr/>
                </a:tc>
                <a:tc>
                  <a:txBody>
                    <a:bodyPr/>
                    <a:lstStyle/>
                    <a:p>
                      <a:pPr algn="ctr">
                        <a:lnSpc>
                          <a:spcPct val="150000"/>
                        </a:lnSpc>
                      </a:pPr>
                      <a:r>
                        <a:rPr lang="en-US" sz="1800" dirty="0" smtClean="0">
                          <a:latin typeface="Times New Roman" pitchFamily="18" charset="0"/>
                          <a:cs typeface="Times New Roman" pitchFamily="18" charset="0"/>
                        </a:rPr>
                        <a:t>20.63</a:t>
                      </a:r>
                    </a:p>
                    <a:p>
                      <a:pPr algn="ctr">
                        <a:lnSpc>
                          <a:spcPct val="150000"/>
                        </a:lnSpc>
                      </a:pPr>
                      <a:r>
                        <a:rPr lang="en-US" sz="1800" kern="1200" dirty="0" smtClean="0">
                          <a:solidFill>
                            <a:schemeClr val="dk1"/>
                          </a:solidFill>
                          <a:latin typeface="Times New Roman" pitchFamily="18" charset="0"/>
                          <a:ea typeface="+mn-ea"/>
                          <a:cs typeface="Times New Roman" pitchFamily="18" charset="0"/>
                        </a:rPr>
                        <a:t>25.63</a:t>
                      </a:r>
                    </a:p>
                    <a:p>
                      <a:pPr algn="ctr">
                        <a:lnSpc>
                          <a:spcPct val="150000"/>
                        </a:lnSpc>
                      </a:pPr>
                      <a:r>
                        <a:rPr lang="en-US" sz="1800" kern="1200" dirty="0" smtClean="0">
                          <a:solidFill>
                            <a:schemeClr val="dk1"/>
                          </a:solidFill>
                          <a:latin typeface="Times New Roman" pitchFamily="18" charset="0"/>
                          <a:ea typeface="+mn-ea"/>
                          <a:cs typeface="Times New Roman" pitchFamily="18" charset="0"/>
                        </a:rPr>
                        <a:t>41.25</a:t>
                      </a:r>
                    </a:p>
                    <a:p>
                      <a:pPr algn="ctr">
                        <a:lnSpc>
                          <a:spcPct val="150000"/>
                        </a:lnSpc>
                      </a:pPr>
                      <a:r>
                        <a:rPr lang="en-US" sz="1800" kern="1200" dirty="0" smtClean="0">
                          <a:solidFill>
                            <a:schemeClr val="dk1"/>
                          </a:solidFill>
                          <a:latin typeface="Times New Roman" pitchFamily="18" charset="0"/>
                          <a:ea typeface="+mn-ea"/>
                          <a:cs typeface="Times New Roman" pitchFamily="18" charset="0"/>
                        </a:rPr>
                        <a:t>12.5</a:t>
                      </a:r>
                      <a:endParaRPr lang="en-US" sz="1800" dirty="0">
                        <a:latin typeface="Times New Roman" pitchFamily="18" charset="0"/>
                        <a:cs typeface="Times New Roman" pitchFamily="18" charset="0"/>
                      </a:endParaRPr>
                    </a:p>
                  </a:txBody>
                  <a:tcPr/>
                </a:tc>
              </a:tr>
              <a:tr h="1047467">
                <a:tc>
                  <a:txBody>
                    <a:bodyPr/>
                    <a:lstStyle/>
                    <a:p>
                      <a:r>
                        <a:rPr lang="en-US" sz="1800" b="1" kern="1200" dirty="0" smtClean="0">
                          <a:solidFill>
                            <a:schemeClr val="dk1"/>
                          </a:solidFill>
                          <a:latin typeface="Times New Roman" pitchFamily="18" charset="0"/>
                          <a:ea typeface="+mn-ea"/>
                          <a:cs typeface="Times New Roman" pitchFamily="18" charset="0"/>
                        </a:rPr>
                        <a:t> Total</a:t>
                      </a:r>
                      <a:endParaRPr lang="en-US" sz="1800" dirty="0">
                        <a:latin typeface="Times New Roman" pitchFamily="18" charset="0"/>
                        <a:cs typeface="Times New Roman" pitchFamily="18" charset="0"/>
                      </a:endParaRPr>
                    </a:p>
                  </a:txBody>
                  <a:tcPr/>
                </a:tc>
                <a:tc>
                  <a:txBody>
                    <a:bodyPr/>
                    <a:lstStyle/>
                    <a:p>
                      <a:pPr algn="ctr"/>
                      <a:r>
                        <a:rPr lang="en-US" sz="1800" b="1" kern="1200" dirty="0" smtClean="0">
                          <a:solidFill>
                            <a:schemeClr val="dk1"/>
                          </a:solidFill>
                          <a:latin typeface="Times New Roman" pitchFamily="18" charset="0"/>
                          <a:ea typeface="+mn-ea"/>
                          <a:cs typeface="Times New Roman" pitchFamily="18" charset="0"/>
                        </a:rPr>
                        <a:t>160</a:t>
                      </a:r>
                      <a:endParaRPr lang="en-US" sz="1800" dirty="0">
                        <a:latin typeface="Times New Roman" pitchFamily="18" charset="0"/>
                        <a:cs typeface="Times New Roman" pitchFamily="18" charset="0"/>
                      </a:endParaRPr>
                    </a:p>
                  </a:txBody>
                  <a:tcPr/>
                </a:tc>
                <a:tc>
                  <a:txBody>
                    <a:bodyPr/>
                    <a:lstStyle/>
                    <a:p>
                      <a:pPr algn="ctr"/>
                      <a:r>
                        <a:rPr lang="en-US" sz="1800" b="1" kern="1200" dirty="0" smtClean="0">
                          <a:solidFill>
                            <a:schemeClr val="dk1"/>
                          </a:solidFill>
                          <a:latin typeface="Times New Roman" pitchFamily="18" charset="0"/>
                          <a:ea typeface="+mn-ea"/>
                          <a:cs typeface="Times New Roman" pitchFamily="18" charset="0"/>
                        </a:rPr>
                        <a:t>100</a:t>
                      </a:r>
                      <a:endParaRPr lang="en-US" sz="1800" dirty="0">
                        <a:latin typeface="Times New Roman" pitchFamily="18" charset="0"/>
                        <a:cs typeface="Times New Roman" pitchFamily="18" charset="0"/>
                      </a:endParaRP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5070</TotalTime>
  <Words>1606</Words>
  <Application>Microsoft Office PowerPoint</Application>
  <PresentationFormat>On-screen Show (4:3)</PresentationFormat>
  <Paragraphs>365</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ABSTRACT </vt:lpstr>
      <vt:lpstr>1. INTRODUCTION </vt:lpstr>
      <vt:lpstr>2. OBJECTIVES</vt:lpstr>
      <vt:lpstr>3. METHODOLOGY</vt:lpstr>
      <vt:lpstr>4. RESULTS </vt:lpstr>
      <vt:lpstr> 4A. Socioeconomic Characteristics </vt:lpstr>
      <vt:lpstr>4B. Frequency Distribution of Food Groups consumed by Households </vt:lpstr>
      <vt:lpstr>4B. Contd.</vt:lpstr>
      <vt:lpstr>4C. Determinants of Food Security</vt:lpstr>
      <vt:lpstr>4D. Trends of Temperature and Rainfall</vt:lpstr>
      <vt:lpstr>4D. Contd. </vt:lpstr>
      <vt:lpstr>4E. Implications of Climate Change on Farm Yields </vt:lpstr>
      <vt:lpstr>4E. Contd.  Temperature and Yield </vt:lpstr>
      <vt:lpstr>4E. Contd.  Rainfall and Yield</vt:lpstr>
      <vt:lpstr>5. CONCLUSION</vt:lpstr>
      <vt:lpstr>6. 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yusuf</dc:creator>
  <cp:lastModifiedBy>Muhammad Asif</cp:lastModifiedBy>
  <cp:revision>143</cp:revision>
  <dcterms:created xsi:type="dcterms:W3CDTF">2016-05-14T21:10:04Z</dcterms:created>
  <dcterms:modified xsi:type="dcterms:W3CDTF">2016-05-21T03:40:53Z</dcterms:modified>
</cp:coreProperties>
</file>