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65" r:id="rId6"/>
    <p:sldId id="271" r:id="rId7"/>
    <p:sldId id="268" r:id="rId8"/>
    <p:sldId id="275" r:id="rId9"/>
    <p:sldId id="269" r:id="rId10"/>
    <p:sldId id="263" r:id="rId11"/>
    <p:sldId id="285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24594"/>
    <a:srgbClr val="8E121C"/>
    <a:srgbClr val="8519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88632" autoAdjust="0"/>
  </p:normalViewPr>
  <p:slideViewPr>
    <p:cSldViewPr>
      <p:cViewPr>
        <p:scale>
          <a:sx n="68" d="100"/>
          <a:sy n="68" d="100"/>
        </p:scale>
        <p:origin x="-144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D60A2-E887-4D63-94A2-221E3F7DC288}" type="datetimeFigureOut">
              <a:rPr lang="pt-PT" smtClean="0"/>
              <a:pPr/>
              <a:t>03/09/2016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6952-B9C1-4B16-8E02-3082CFF56941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225225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6140C-4DA2-4EE9-9530-C849BE36DE82}" type="datetimeFigureOut">
              <a:rPr lang="pt-PT" smtClean="0"/>
              <a:pPr/>
              <a:t>03/09/2016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F414D-31A6-4A0B-AC3E-D08149A9058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7233356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BDBE-A608-4033-A7CA-4B64C6ACDC71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01574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3E29-A458-40A3-90CA-96686889356A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44136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86CD-82A8-48BE-B059-0EE894BDB5DD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22504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D8E-86D2-4E8D-93C2-1CCE57782EA5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72991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BE64-3FCA-41A8-8C85-C7E206EB1DB1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39470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A2CF-DC12-429C-9100-2B2CBFAD14CD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92208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6442-6946-4D5B-892F-20A594BD7957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10753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573-1FE4-4615-ACAD-A7A431C66A92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91074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ACC8-9579-4BF1-B676-22925DFF4202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80003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DC8-AB3B-4069-B36F-909AF3FC4B9D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1436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0E6F-42DF-48D0-A9F6-F26475C5B9FA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30924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4A01-0BF0-42D0-90F4-4CACB398ABF1}" type="datetime2">
              <a:rPr lang="sq-AL" smtClean="0"/>
              <a:pPr/>
              <a:t>e shtunë, 3 Shtator 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7 international conference - UAMD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31F9-B330-4C43-912D-2602E54B5D5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0163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84811"/>
            <a:ext cx="9144001" cy="30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7177" y="2709142"/>
            <a:ext cx="874317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t-PT" dirty="0" smtClean="0">
              <a:latin typeface="Trebuchet MS" pitchFamily="34" charset="0"/>
              <a:ea typeface="Microsoft JhengHei" pitchFamily="34" charset="-120"/>
            </a:endParaRPr>
          </a:p>
          <a:p>
            <a:pPr algn="ctr"/>
            <a:r>
              <a:rPr lang="pt-PT" sz="3200" b="1" dirty="0" smtClean="0">
                <a:latin typeface="Trebuchet MS" pitchFamily="34" charset="0"/>
                <a:ea typeface="Microsoft JhengHei" pitchFamily="34" charset="-120"/>
              </a:rPr>
              <a:t>Authors:</a:t>
            </a:r>
          </a:p>
          <a:p>
            <a:pPr algn="ctr"/>
            <a:r>
              <a:rPr lang="pt-PT" sz="3000" dirty="0">
                <a:latin typeface="Trebuchet MS" pitchFamily="34" charset="0"/>
                <a:ea typeface="Microsoft JhengHei" pitchFamily="34" charset="-120"/>
              </a:rPr>
              <a:t>Prof. </a:t>
            </a:r>
            <a:r>
              <a:rPr lang="pt-PT" sz="3000" dirty="0" smtClean="0">
                <a:latin typeface="Trebuchet MS" pitchFamily="34" charset="0"/>
                <a:ea typeface="Microsoft JhengHei" pitchFamily="34" charset="-120"/>
              </a:rPr>
              <a:t>Asoc. </a:t>
            </a:r>
            <a:r>
              <a:rPr lang="pt-PT" sz="3000" dirty="0">
                <a:latin typeface="Trebuchet MS" pitchFamily="34" charset="0"/>
                <a:ea typeface="Microsoft JhengHei" pitchFamily="34" charset="-120"/>
              </a:rPr>
              <a:t>Dr. Bajram Korsita </a:t>
            </a:r>
          </a:p>
          <a:p>
            <a:pPr algn="ctr"/>
            <a:r>
              <a:rPr lang="pt-PT" sz="3000" dirty="0" smtClean="0">
                <a:latin typeface="Trebuchet MS" pitchFamily="34" charset="0"/>
                <a:ea typeface="Microsoft JhengHei" pitchFamily="34" charset="-120"/>
              </a:rPr>
              <a:t>Dr. Luftim </a:t>
            </a:r>
            <a:r>
              <a:rPr lang="pt-PT" sz="3000" dirty="0">
                <a:latin typeface="Trebuchet MS" pitchFamily="34" charset="0"/>
                <a:ea typeface="Microsoft JhengHei" pitchFamily="34" charset="-120"/>
              </a:rPr>
              <a:t>Cania </a:t>
            </a:r>
            <a:endParaRPr lang="pt-PT" sz="3000" dirty="0" smtClean="0">
              <a:latin typeface="Trebuchet MS" pitchFamily="34" charset="0"/>
              <a:ea typeface="Microsoft JhengHei" pitchFamily="34" charset="-120"/>
            </a:endParaRPr>
          </a:p>
          <a:p>
            <a:pPr algn="ctr"/>
            <a:endParaRPr lang="pt-PT" sz="3000" dirty="0">
              <a:latin typeface="Trebuchet MS" pitchFamily="34" charset="0"/>
              <a:ea typeface="Microsoft JhengHei" pitchFamily="34" charset="-120"/>
            </a:endParaRPr>
          </a:p>
          <a:p>
            <a:pPr algn="ctr"/>
            <a:endParaRPr lang="pt-PT" sz="3200" b="1" dirty="0">
              <a:latin typeface="Trebuchet MS" pitchFamily="34" charset="0"/>
              <a:ea typeface="Microsoft JhengHei" pitchFamily="34" charset="-12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760" y="404664"/>
            <a:ext cx="8130007" cy="2016224"/>
          </a:xfrm>
          <a:prstGeom prst="roundRect">
            <a:avLst/>
          </a:prstGeom>
          <a:solidFill>
            <a:srgbClr val="8E121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EFFECTIVE MANAGEMENT OF LOGISTICS - AN EMPIRICAL STUDY OF ALBANIA</a:t>
            </a:r>
            <a:endParaRPr lang="sq-AL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01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9257" y="11073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Conclusions</a:t>
            </a:r>
            <a:endParaRPr lang="pt-PT" sz="4000" dirty="0">
              <a:solidFill>
                <a:schemeClr val="bg1"/>
              </a:solidFill>
              <a:latin typeface="Trebuchet MS" pitchFamily="34" charset="0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776431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rebuchet MS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The hypothesis was </a:t>
            </a:r>
            <a:r>
              <a:rPr lang="en-US" sz="2400" dirty="0">
                <a:latin typeface="Trebuchet MS" pitchFamily="34" charset="0"/>
              </a:rPr>
              <a:t>confirmed: communications, inventory management, packaging and transportation </a:t>
            </a:r>
            <a:r>
              <a:rPr lang="en-US" sz="2400" dirty="0" smtClean="0">
                <a:latin typeface="Trebuchet MS" pitchFamily="34" charset="0"/>
              </a:rPr>
              <a:t>have </a:t>
            </a:r>
            <a:r>
              <a:rPr lang="en-US" sz="2400" dirty="0">
                <a:latin typeface="Trebuchet MS" pitchFamily="34" charset="0"/>
              </a:rPr>
              <a:t>a significant impact on the effective logistics </a:t>
            </a:r>
            <a:r>
              <a:rPr lang="en-US" sz="2400" dirty="0" smtClean="0">
                <a:latin typeface="Trebuchet MS" pitchFamily="34" charset="0"/>
              </a:rPr>
              <a:t>management.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 The </a:t>
            </a:r>
            <a:r>
              <a:rPr lang="en-US" sz="2400" dirty="0">
                <a:latin typeface="Trebuchet MS" pitchFamily="34" charset="0"/>
              </a:rPr>
              <a:t>highest impact on effective logistics </a:t>
            </a:r>
            <a:r>
              <a:rPr lang="en-US" sz="2400" dirty="0" smtClean="0">
                <a:latin typeface="Trebuchet MS" pitchFamily="34" charset="0"/>
              </a:rPr>
              <a:t>management has communication.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>
                <a:latin typeface="Trebuchet MS" pitchFamily="34" charset="0"/>
              </a:rPr>
              <a:t>Organizations must be careful in the management of inventories.</a:t>
            </a:r>
            <a:endParaRPr lang="en-US" sz="2400" dirty="0" smtClean="0">
              <a:latin typeface="Trebuchet MS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 Organizations </a:t>
            </a:r>
            <a:r>
              <a:rPr lang="en-US" sz="2400" dirty="0">
                <a:latin typeface="Trebuchet MS" pitchFamily="34" charset="0"/>
              </a:rPr>
              <a:t>need to take </a:t>
            </a:r>
            <a:r>
              <a:rPr lang="en-US" sz="2400" dirty="0" smtClean="0">
                <a:latin typeface="Trebuchet MS" pitchFamily="34" charset="0"/>
              </a:rPr>
              <a:t>care also in </a:t>
            </a:r>
            <a:r>
              <a:rPr lang="en-US" sz="2400" dirty="0">
                <a:latin typeface="Trebuchet MS" pitchFamily="34" charset="0"/>
              </a:rPr>
              <a:t>transporting </a:t>
            </a:r>
            <a:r>
              <a:rPr lang="en-US" sz="2400" dirty="0" smtClean="0">
                <a:latin typeface="Trebuchet MS" pitchFamily="34" charset="0"/>
              </a:rPr>
              <a:t>products.</a:t>
            </a:r>
            <a:endParaRPr lang="en-US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8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5536" y="1988840"/>
            <a:ext cx="8352928" cy="118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5400" smtClean="0">
                <a:solidFill>
                  <a:srgbClr val="024594"/>
                </a:solidFill>
                <a:latin typeface="Trebuchet MS" pitchFamily="34" charset="0"/>
              </a:rPr>
              <a:t>THANK </a:t>
            </a:r>
            <a:r>
              <a:rPr lang="pt-PT" sz="5400" dirty="0" smtClean="0">
                <a:solidFill>
                  <a:srgbClr val="024594"/>
                </a:solidFill>
                <a:latin typeface="Trebuchet MS" pitchFamily="34" charset="0"/>
              </a:rPr>
              <a:t>YOU! </a:t>
            </a:r>
            <a:endParaRPr lang="pt-PT" sz="3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9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8579" y="105100"/>
            <a:ext cx="6449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Outline</a:t>
            </a:r>
            <a:endParaRPr lang="pt-PT" sz="4400" dirty="0">
              <a:solidFill>
                <a:schemeClr val="bg1"/>
              </a:solidFill>
              <a:latin typeface="Trebuchet MS" pitchFamily="34" charset="0"/>
              <a:cs typeface="Traditional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15" y="1556792"/>
            <a:ext cx="74507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pt-PT" sz="4000" dirty="0" smtClean="0">
                <a:latin typeface="Trebuchet MS" pitchFamily="34" charset="0"/>
              </a:rPr>
              <a:t>Introduction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4000" dirty="0">
                <a:latin typeface="Trebuchet MS" pitchFamily="34" charset="0"/>
              </a:rPr>
              <a:t>Literature </a:t>
            </a:r>
            <a:r>
              <a:rPr lang="pt-PT" sz="4000" dirty="0" smtClean="0">
                <a:latin typeface="Trebuchet MS" pitchFamily="34" charset="0"/>
              </a:rPr>
              <a:t>Review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4000" dirty="0" smtClean="0">
                <a:latin typeface="Trebuchet MS" pitchFamily="34" charset="0"/>
              </a:rPr>
              <a:t>Methodology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4000" dirty="0" smtClean="0">
                <a:latin typeface="Trebuchet MS" pitchFamily="34" charset="0"/>
              </a:rPr>
              <a:t>Results and Discussion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4000" dirty="0" smtClean="0">
                <a:latin typeface="Trebuchet MS" pitchFamily="34" charset="0"/>
              </a:rPr>
              <a:t>Conclusions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4000" dirty="0" smtClean="0">
                <a:latin typeface="Trebuchet MS" pitchFamily="34" charset="0"/>
              </a:rPr>
              <a:t>References</a:t>
            </a:r>
            <a:endParaRPr lang="pt-PT" sz="4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82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121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121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37258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Introduction</a:t>
            </a:r>
            <a:endParaRPr lang="pt-PT" sz="4000" dirty="0">
              <a:solidFill>
                <a:schemeClr val="bg1"/>
              </a:solidFill>
              <a:latin typeface="Trebuchet MS" pitchFamily="34" charset="0"/>
              <a:cs typeface="Traditional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A </a:t>
            </a:r>
            <a:r>
              <a:rPr lang="en-US" sz="2400" dirty="0">
                <a:latin typeface="Trebuchet MS" pitchFamily="34" charset="0"/>
              </a:rPr>
              <a:t>key determinant </a:t>
            </a:r>
            <a:r>
              <a:rPr lang="en-US" sz="2400" dirty="0" smtClean="0">
                <a:latin typeface="Trebuchet MS" pitchFamily="34" charset="0"/>
              </a:rPr>
              <a:t>on </a:t>
            </a:r>
            <a:r>
              <a:rPr lang="en-US" sz="2400" dirty="0">
                <a:latin typeface="Trebuchet MS" pitchFamily="34" charset="0"/>
              </a:rPr>
              <a:t>the business </a:t>
            </a:r>
            <a:r>
              <a:rPr lang="en-US" sz="2400" dirty="0" smtClean="0">
                <a:latin typeface="Trebuchet MS" pitchFamily="34" charset="0"/>
              </a:rPr>
              <a:t>performance is </a:t>
            </a:r>
            <a:r>
              <a:rPr lang="en-US" sz="2400" dirty="0">
                <a:latin typeface="Trebuchet MS" pitchFamily="34" charset="0"/>
              </a:rPr>
              <a:t>the role of “logistic function” (Sum et al., 2001</a:t>
            </a:r>
            <a:r>
              <a:rPr lang="en-US" sz="2400" dirty="0" smtClean="0">
                <a:latin typeface="Trebuchet MS" pitchFamily="34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 Organizations that have effective logistic operations can benefit from lower cost </a:t>
            </a:r>
            <a:r>
              <a:rPr lang="en-US" sz="2400" dirty="0" smtClean="0">
                <a:latin typeface="Trebuchet MS" pitchFamily="34" charset="0"/>
              </a:rPr>
              <a:t>sourcing.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The effective </a:t>
            </a:r>
            <a:r>
              <a:rPr lang="en-US" sz="2400" dirty="0">
                <a:latin typeface="Trebuchet MS" pitchFamily="34" charset="0"/>
              </a:rPr>
              <a:t>process of global logistics </a:t>
            </a:r>
            <a:r>
              <a:rPr lang="en-US" sz="2400" dirty="0" smtClean="0">
                <a:latin typeface="Trebuchet MS" pitchFamily="34" charset="0"/>
              </a:rPr>
              <a:t>creates </a:t>
            </a:r>
            <a:r>
              <a:rPr lang="en-US" sz="2400" dirty="0">
                <a:latin typeface="Trebuchet MS" pitchFamily="34" charset="0"/>
              </a:rPr>
              <a:t>more opportunities for organizations</a:t>
            </a:r>
            <a:r>
              <a:rPr lang="en-US" sz="2400" dirty="0" smtClean="0">
                <a:latin typeface="Trebuchet MS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Managers take a decisive role in the creation of such effectiveness.</a:t>
            </a:r>
            <a:endParaRPr lang="en-US" sz="2400" dirty="0" smtClean="0">
              <a:latin typeface="Trebuchet MS" pitchFamily="34" charset="0"/>
            </a:endParaRPr>
          </a:p>
          <a:p>
            <a:endParaRPr lang="pt-PT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33945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The goals</a:t>
            </a:r>
            <a:endParaRPr lang="pt-PT" sz="4000" dirty="0">
              <a:solidFill>
                <a:schemeClr val="bg1"/>
              </a:solidFill>
              <a:latin typeface="Trebuchet MS" pitchFamily="34" charset="0"/>
              <a:cs typeface="Traditional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956994"/>
            <a:ext cx="82809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The study will:</a:t>
            </a:r>
          </a:p>
          <a:p>
            <a:pPr marL="1028700" lvl="1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>
                <a:latin typeface="Trebuchet MS" pitchFamily="34" charset="0"/>
              </a:rPr>
              <a:t>explore the effectiveness in the management of logistics operations, and further </a:t>
            </a:r>
            <a:r>
              <a:rPr lang="en-US" sz="2000" dirty="0" smtClean="0">
                <a:latin typeface="Trebuchet MS" pitchFamily="34" charset="0"/>
              </a:rPr>
              <a:t>more.</a:t>
            </a:r>
          </a:p>
          <a:p>
            <a:pPr marL="1028700" lvl="1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rebuchet MS" pitchFamily="34" charset="0"/>
              </a:rPr>
              <a:t>examine </a:t>
            </a:r>
            <a:r>
              <a:rPr lang="en-US" sz="2000" dirty="0">
                <a:latin typeface="Trebuchet MS" pitchFamily="34" charset="0"/>
              </a:rPr>
              <a:t>the links between the organizations on managerial aspects of logistics management. </a:t>
            </a:r>
            <a:endParaRPr lang="en-US" sz="2000" dirty="0" smtClean="0">
              <a:latin typeface="Trebuchet MS" pitchFamily="34" charset="0"/>
            </a:endParaRP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endParaRPr lang="en-US" sz="2400" dirty="0" smtClean="0">
              <a:latin typeface="Trebuchet MS" pitchFamily="34" charset="0"/>
            </a:endParaRP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u="sng" dirty="0" smtClean="0">
                <a:latin typeface="Trebuchet MS" pitchFamily="34" charset="0"/>
              </a:rPr>
              <a:t>The </a:t>
            </a:r>
            <a:r>
              <a:rPr lang="en-US" sz="2400" b="1" u="sng" dirty="0">
                <a:latin typeface="Trebuchet MS" pitchFamily="34" charset="0"/>
              </a:rPr>
              <a:t>overall goal </a:t>
            </a:r>
            <a:r>
              <a:rPr lang="en-US" sz="2400" dirty="0">
                <a:latin typeface="Trebuchet MS" pitchFamily="34" charset="0"/>
              </a:rPr>
              <a:t>of this research will be the role and influence of factors affecting the logistic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653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6908" y="11073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The hypothesis</a:t>
            </a:r>
            <a:endParaRPr lang="pt-PT" sz="4000" dirty="0">
              <a:solidFill>
                <a:schemeClr val="bg1"/>
              </a:solidFill>
              <a:latin typeface="Trebuchet MS" pitchFamily="34" charset="0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905" y="1052736"/>
            <a:ext cx="806489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rebuchet MS" pitchFamily="34" charset="0"/>
              </a:rPr>
              <a:t>	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rebuchet MS" pitchFamily="34" charset="0"/>
              </a:rPr>
              <a:t>	</a:t>
            </a:r>
            <a:r>
              <a:rPr lang="en-US" sz="2800" b="1" dirty="0" smtClean="0">
                <a:latin typeface="Trebuchet MS" pitchFamily="34" charset="0"/>
              </a:rPr>
              <a:t>H</a:t>
            </a:r>
            <a:r>
              <a:rPr lang="en-US" sz="2000" b="1" dirty="0" smtClean="0">
                <a:latin typeface="Trebuchet MS" pitchFamily="34" charset="0"/>
              </a:rPr>
              <a:t>1</a:t>
            </a:r>
            <a:r>
              <a:rPr lang="en-US" sz="2800" b="1" dirty="0">
                <a:latin typeface="Trebuchet MS" pitchFamily="34" charset="0"/>
              </a:rPr>
              <a:t>:</a:t>
            </a:r>
            <a:r>
              <a:rPr lang="en-US" sz="2800" dirty="0">
                <a:latin typeface="Trebuchet MS" pitchFamily="34" charset="0"/>
              </a:rPr>
              <a:t> the effective logistics management will come through communications, inventory management, packaging and transportation.</a:t>
            </a:r>
          </a:p>
          <a:p>
            <a:r>
              <a:rPr lang="en-US" sz="2400" dirty="0" smtClean="0">
                <a:latin typeface="Trebuchet MS" pitchFamily="34" charset="0"/>
              </a:rPr>
              <a:t>	</a:t>
            </a:r>
            <a:endParaRPr lang="fr-FR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 </a:t>
            </a:r>
            <a:endParaRPr lang="en-US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4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44602" y="14386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Literature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124744"/>
            <a:ext cx="8928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The logistic is </a:t>
            </a:r>
            <a:r>
              <a:rPr lang="en-US" sz="2400" dirty="0">
                <a:latin typeface="Trebuchet MS" pitchFamily="34" charset="0"/>
              </a:rPr>
              <a:t>a part of the supply chain including reverse flow of money and goods, services, money and information (Armistead and </a:t>
            </a:r>
            <a:r>
              <a:rPr lang="en-US" sz="2400" dirty="0" err="1">
                <a:latin typeface="Trebuchet MS" pitchFamily="34" charset="0"/>
              </a:rPr>
              <a:t>Mapes</a:t>
            </a:r>
            <a:r>
              <a:rPr lang="en-US" sz="2400" dirty="0">
                <a:latin typeface="Trebuchet MS" pitchFamily="34" charset="0"/>
              </a:rPr>
              <a:t>, 1993). </a:t>
            </a:r>
            <a:endParaRPr lang="en-US" sz="2400" dirty="0" smtClean="0">
              <a:latin typeface="Trebuchet MS" pitchFamily="34" charset="0"/>
            </a:endParaRPr>
          </a:p>
          <a:p>
            <a:pPr marL="342900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Among the leading logistics activities are: </a:t>
            </a:r>
            <a:endParaRPr lang="en-US" sz="2400" dirty="0" smtClean="0">
              <a:latin typeface="Trebuchet MS" pitchFamily="34" charset="0"/>
            </a:endParaRPr>
          </a:p>
          <a:p>
            <a:pPr marL="800100" lvl="1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dirty="0" smtClean="0">
                <a:latin typeface="Trebuchet MS" pitchFamily="34" charset="0"/>
              </a:rPr>
              <a:t>Transportation;</a:t>
            </a:r>
          </a:p>
          <a:p>
            <a:pPr marL="800100" lvl="1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dirty="0" smtClean="0">
                <a:latin typeface="Trebuchet MS" pitchFamily="34" charset="0"/>
              </a:rPr>
              <a:t>Warehousing;</a:t>
            </a:r>
          </a:p>
          <a:p>
            <a:pPr marL="800100" lvl="1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dirty="0" smtClean="0">
                <a:latin typeface="Trebuchet MS" pitchFamily="34" charset="0"/>
              </a:rPr>
              <a:t>Packaging;</a:t>
            </a:r>
          </a:p>
          <a:p>
            <a:pPr marL="800100" lvl="1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dirty="0">
                <a:latin typeface="Trebuchet MS" pitchFamily="34" charset="0"/>
              </a:rPr>
              <a:t>Inventory </a:t>
            </a:r>
            <a:r>
              <a:rPr lang="en-US" dirty="0" smtClean="0">
                <a:latin typeface="Trebuchet MS" pitchFamily="34" charset="0"/>
              </a:rPr>
              <a:t>management.</a:t>
            </a:r>
          </a:p>
          <a:p>
            <a:pPr marL="342900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The organizational performance is about how well an organization achieves its goals, market oriented, and financial goals (</a:t>
            </a:r>
            <a:r>
              <a:rPr lang="en-US" sz="2400" dirty="0" err="1">
                <a:latin typeface="Trebuchet MS" pitchFamily="34" charset="0"/>
              </a:rPr>
              <a:t>Yamin</a:t>
            </a:r>
            <a:r>
              <a:rPr lang="en-US" sz="2400" dirty="0">
                <a:latin typeface="Trebuchet MS" pitchFamily="34" charset="0"/>
              </a:rPr>
              <a:t> et al., 1999). </a:t>
            </a:r>
            <a:endParaRPr lang="en-US" sz="2400" dirty="0" smtClean="0">
              <a:latin typeface="Trebuchet MS" pitchFamily="34" charset="0"/>
            </a:endParaRPr>
          </a:p>
          <a:p>
            <a:pPr marL="342900" indent="-342900">
              <a:buClr>
                <a:srgbClr val="8E121C"/>
              </a:buClr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Efficiency is one of the standard internal performances of an organization, while effectiveness is a standard external request from different groups (</a:t>
            </a:r>
            <a:r>
              <a:rPr lang="en-US" sz="2400" dirty="0" err="1">
                <a:latin typeface="Trebuchet MS" pitchFamily="34" charset="0"/>
              </a:rPr>
              <a:t>Pfeffer</a:t>
            </a:r>
            <a:r>
              <a:rPr lang="en-US" sz="2400" dirty="0">
                <a:latin typeface="Trebuchet MS" pitchFamily="34" charset="0"/>
              </a:rPr>
              <a:t> and </a:t>
            </a:r>
            <a:r>
              <a:rPr lang="en-US" sz="2400" dirty="0" err="1">
                <a:latin typeface="Trebuchet MS" pitchFamily="34" charset="0"/>
              </a:rPr>
              <a:t>Salancik</a:t>
            </a:r>
            <a:r>
              <a:rPr lang="en-US" sz="2400" dirty="0">
                <a:latin typeface="Trebuchet MS" pitchFamily="34" charset="0"/>
              </a:rPr>
              <a:t> 2003). </a:t>
            </a:r>
            <a:endParaRPr lang="en-US" sz="24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6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33945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Methodology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913938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pt-PT" sz="2400" dirty="0">
                <a:latin typeface="Trebuchet MS" pitchFamily="34" charset="0"/>
              </a:rPr>
              <a:t>Data </a:t>
            </a:r>
            <a:r>
              <a:rPr lang="pt-PT" sz="2400" dirty="0" smtClean="0">
                <a:latin typeface="Trebuchet MS" pitchFamily="34" charset="0"/>
              </a:rPr>
              <a:t>collection: Tirane and Durres in Albania.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Participants in the </a:t>
            </a:r>
            <a:r>
              <a:rPr lang="en-US" sz="2400" dirty="0" smtClean="0">
                <a:latin typeface="Trebuchet MS" pitchFamily="34" charset="0"/>
              </a:rPr>
              <a:t>study: </a:t>
            </a:r>
            <a:r>
              <a:rPr lang="en-US" sz="2400" dirty="0">
                <a:latin typeface="Trebuchet MS" pitchFamily="34" charset="0"/>
              </a:rPr>
              <a:t>retail </a:t>
            </a:r>
            <a:r>
              <a:rPr lang="en-US" sz="2400" dirty="0" smtClean="0">
                <a:latin typeface="Trebuchet MS" pitchFamily="34" charset="0"/>
              </a:rPr>
              <a:t>companies.</a:t>
            </a:r>
            <a:endParaRPr lang="pt-PT" sz="2400" dirty="0" smtClean="0">
              <a:latin typeface="Trebuchet MS" pitchFamily="34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fr-FR" sz="2400" dirty="0">
                <a:latin typeface="Trebuchet MS" pitchFamily="34" charset="0"/>
              </a:rPr>
              <a:t>It </a:t>
            </a:r>
            <a:r>
              <a:rPr lang="fr-FR" sz="2400" dirty="0" err="1">
                <a:latin typeface="Trebuchet MS" pitchFamily="34" charset="0"/>
              </a:rPr>
              <a:t>distributes</a:t>
            </a:r>
            <a:r>
              <a:rPr lang="fr-FR" sz="2400" dirty="0">
                <a:latin typeface="Trebuchet MS" pitchFamily="34" charset="0"/>
              </a:rPr>
              <a:t> about </a:t>
            </a:r>
            <a:r>
              <a:rPr lang="fr-FR" sz="2400" dirty="0" smtClean="0">
                <a:latin typeface="Trebuchet MS" pitchFamily="34" charset="0"/>
              </a:rPr>
              <a:t>170 questionnaires.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2400" dirty="0">
                <a:latin typeface="Trebuchet MS" pitchFamily="34" charset="0"/>
              </a:rPr>
              <a:t>Used </a:t>
            </a:r>
            <a:r>
              <a:rPr lang="pt-PT" sz="2400" dirty="0" smtClean="0">
                <a:latin typeface="Trebuchet MS" pitchFamily="34" charset="0"/>
              </a:rPr>
              <a:t>105 </a:t>
            </a:r>
            <a:r>
              <a:rPr lang="pt-PT" sz="2400" dirty="0">
                <a:latin typeface="Trebuchet MS" pitchFamily="34" charset="0"/>
              </a:rPr>
              <a:t>questionnaires for </a:t>
            </a:r>
            <a:r>
              <a:rPr lang="pt-PT" sz="2400" dirty="0" smtClean="0">
                <a:latin typeface="Trebuchet MS" pitchFamily="34" charset="0"/>
              </a:rPr>
              <a:t>analysis.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2400" dirty="0">
                <a:latin typeface="Trebuchet MS" pitchFamily="34" charset="0"/>
              </a:rPr>
              <a:t>The questionnaire was built </a:t>
            </a:r>
            <a:r>
              <a:rPr lang="en-US" sz="2400" dirty="0" smtClean="0">
                <a:latin typeface="Trebuchet MS" pitchFamily="34" charset="0"/>
              </a:rPr>
              <a:t>in: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2000" dirty="0">
                <a:latin typeface="Trebuchet MS" pitchFamily="34" charset="0"/>
              </a:rPr>
              <a:t>type of activity of the organization,</a:t>
            </a:r>
            <a:endParaRPr lang="en-US" sz="2000" dirty="0" smtClean="0">
              <a:latin typeface="Trebuchet MS" pitchFamily="34" charset="0"/>
            </a:endParaRP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2000" dirty="0">
                <a:latin typeface="Trebuchet MS" pitchFamily="34" charset="0"/>
              </a:rPr>
              <a:t>the responder’s position in the </a:t>
            </a:r>
            <a:r>
              <a:rPr lang="en-US" sz="2000" dirty="0" smtClean="0">
                <a:latin typeface="Trebuchet MS" pitchFamily="34" charset="0"/>
              </a:rPr>
              <a:t>company and the </a:t>
            </a:r>
            <a:r>
              <a:rPr lang="en-US" sz="2000" dirty="0">
                <a:latin typeface="Trebuchet MS" pitchFamily="34" charset="0"/>
              </a:rPr>
              <a:t>time work related </a:t>
            </a:r>
            <a:r>
              <a:rPr lang="en-US" sz="2000" dirty="0" smtClean="0">
                <a:latin typeface="Trebuchet MS" pitchFamily="34" charset="0"/>
              </a:rPr>
              <a:t>issues,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2000" dirty="0" smtClean="0">
                <a:latin typeface="Trebuchet MS" pitchFamily="34" charset="0"/>
              </a:rPr>
              <a:t>questions </a:t>
            </a:r>
            <a:r>
              <a:rPr lang="en-US" sz="2000" dirty="0">
                <a:latin typeface="Trebuchet MS" pitchFamily="34" charset="0"/>
              </a:rPr>
              <a:t>about logistics </a:t>
            </a:r>
            <a:r>
              <a:rPr lang="en-US" sz="2000" dirty="0" smtClean="0">
                <a:latin typeface="Trebuchet MS" pitchFamily="34" charset="0"/>
              </a:rPr>
              <a:t>factors - </a:t>
            </a:r>
            <a:r>
              <a:rPr lang="en-US" sz="2000" dirty="0">
                <a:latin typeface="Trebuchet MS" pitchFamily="34" charset="0"/>
              </a:rPr>
              <a:t>transportation, packaging, inventory management, and communication </a:t>
            </a:r>
            <a:r>
              <a:rPr lang="en-US" sz="2000" dirty="0" smtClean="0">
                <a:latin typeface="Trebuchet MS" pitchFamily="34" charset="0"/>
              </a:rPr>
              <a:t>effectiveness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pt-PT" sz="2400" dirty="0" smtClean="0">
                <a:latin typeface="Trebuchet MS" pitchFamily="34" charset="0"/>
              </a:rPr>
              <a:t>Data analysis: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pt-PT" sz="2000" dirty="0" smtClean="0">
                <a:latin typeface="Trebuchet MS" pitchFamily="34" charset="0"/>
              </a:rPr>
              <a:t>factor analysis,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pt-PT" sz="2000" dirty="0">
                <a:latin typeface="Trebuchet MS" pitchFamily="34" charset="0"/>
              </a:rPr>
              <a:t>reliability </a:t>
            </a:r>
            <a:r>
              <a:rPr lang="pt-PT" sz="2000" dirty="0" smtClean="0">
                <a:latin typeface="Trebuchet MS" pitchFamily="34" charset="0"/>
              </a:rPr>
              <a:t>analysis,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pt-PT" sz="2000" dirty="0" smtClean="0">
                <a:latin typeface="Trebuchet MS" pitchFamily="34" charset="0"/>
              </a:rPr>
              <a:t>multicolinearity analysis,</a:t>
            </a:r>
            <a:endParaRPr lang="pt-PT" sz="2000" dirty="0">
              <a:latin typeface="Trebuchet MS" pitchFamily="34" charset="0"/>
            </a:endParaRP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2000" dirty="0" smtClean="0">
                <a:latin typeface="Trebuchet MS" pitchFamily="34" charset="0"/>
              </a:rPr>
              <a:t>testing hypothesis </a:t>
            </a:r>
            <a:r>
              <a:rPr lang="en-US" sz="2000" dirty="0">
                <a:latin typeface="Trebuchet MS" pitchFamily="34" charset="0"/>
              </a:rPr>
              <a:t>through </a:t>
            </a:r>
            <a:r>
              <a:rPr lang="en-US" sz="2000" dirty="0" smtClean="0">
                <a:latin typeface="Trebuchet MS" pitchFamily="34" charset="0"/>
              </a:rPr>
              <a:t>multiple regression.</a:t>
            </a:r>
            <a:endParaRPr lang="pt-PT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54411" y="45516"/>
            <a:ext cx="64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Factor and Reliability Analysis</a:t>
            </a:r>
            <a:endParaRPr lang="pt-PT" sz="3200" dirty="0">
              <a:solidFill>
                <a:schemeClr val="bg1"/>
              </a:solidFill>
              <a:latin typeface="Trebuchet MS" pitchFamily="34" charset="0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864230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024594"/>
                </a:solidFill>
                <a:latin typeface="Trebuchet MS" pitchFamily="34" charset="0"/>
              </a:rPr>
              <a:t>Inventory </a:t>
            </a:r>
            <a:r>
              <a:rPr lang="en-US" sz="2400" u="sng" dirty="0">
                <a:solidFill>
                  <a:srgbClr val="024594"/>
                </a:solidFill>
                <a:latin typeface="Trebuchet MS" pitchFamily="34" charset="0"/>
              </a:rPr>
              <a:t>management</a:t>
            </a:r>
            <a:r>
              <a:rPr lang="en-US" sz="2400" dirty="0" smtClean="0">
                <a:solidFill>
                  <a:srgbClr val="024594"/>
                </a:solidFill>
                <a:latin typeface="Trebuchet MS" pitchFamily="34" charset="0"/>
              </a:rPr>
              <a:t>: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two questions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(FA resulted in 0.827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and RA was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0.701). </a:t>
            </a:r>
            <a:r>
              <a:rPr lang="en-US" sz="2400" i="1" dirty="0" smtClean="0">
                <a:latin typeface="Trebuchet MS" pitchFamily="34" charset="0"/>
              </a:rPr>
              <a:t>--- </a:t>
            </a:r>
            <a:r>
              <a:rPr lang="en-US" sz="2400" dirty="0">
                <a:latin typeface="Trebuchet MS" pitchFamily="34" charset="0"/>
              </a:rPr>
              <a:t>The independent </a:t>
            </a:r>
            <a:r>
              <a:rPr lang="en-US" sz="2400" dirty="0" smtClean="0">
                <a:latin typeface="Trebuchet MS" pitchFamily="34" charset="0"/>
              </a:rPr>
              <a:t>variable.</a:t>
            </a:r>
            <a:endParaRPr lang="en-US" sz="2400" dirty="0">
              <a:latin typeface="Trebuchet MS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024594"/>
                </a:solidFill>
                <a:latin typeface="Trebuchet MS" pitchFamily="34" charset="0"/>
              </a:rPr>
              <a:t>Communication/information </a:t>
            </a:r>
            <a:r>
              <a:rPr lang="en-US" sz="2400" u="sng" dirty="0">
                <a:solidFill>
                  <a:srgbClr val="024594"/>
                </a:solidFill>
                <a:latin typeface="Trebuchet MS" pitchFamily="34" charset="0"/>
              </a:rPr>
              <a:t>sharing</a:t>
            </a:r>
            <a:r>
              <a:rPr lang="en-US" sz="2400" dirty="0" smtClean="0">
                <a:solidFill>
                  <a:srgbClr val="024594"/>
                </a:solidFill>
                <a:latin typeface="Trebuchet MS" pitchFamily="34" charset="0"/>
              </a:rPr>
              <a:t>: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three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questions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(FA listed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in the interval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0.760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to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0.918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and RA was 0.792). </a:t>
            </a:r>
            <a:endParaRPr lang="en-US" sz="2400" i="1" dirty="0" smtClean="0">
              <a:solidFill>
                <a:srgbClr val="024594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Trebuchet MS" pitchFamily="34" charset="0"/>
              </a:rPr>
              <a:t>--- </a:t>
            </a:r>
            <a:r>
              <a:rPr lang="en-US" sz="2400" dirty="0">
                <a:latin typeface="Trebuchet MS" pitchFamily="34" charset="0"/>
              </a:rPr>
              <a:t>The independent variable.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024594"/>
                </a:solidFill>
                <a:latin typeface="Trebuchet MS" pitchFamily="34" charset="0"/>
              </a:rPr>
              <a:t>Effective </a:t>
            </a:r>
            <a:r>
              <a:rPr lang="en-US" sz="2400" u="sng" dirty="0">
                <a:solidFill>
                  <a:srgbClr val="024594"/>
                </a:solidFill>
                <a:latin typeface="Trebuchet MS" pitchFamily="34" charset="0"/>
              </a:rPr>
              <a:t>logistic </a:t>
            </a:r>
            <a:r>
              <a:rPr lang="en-US" sz="2400" u="sng" dirty="0" smtClean="0">
                <a:solidFill>
                  <a:srgbClr val="024594"/>
                </a:solidFill>
                <a:latin typeface="Trebuchet MS" pitchFamily="34" charset="0"/>
              </a:rPr>
              <a:t>management: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two questions (FA resulted in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0.873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and RA was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0.711). </a:t>
            </a:r>
            <a:r>
              <a:rPr lang="en-US" sz="2400" i="1" dirty="0">
                <a:latin typeface="Trebuchet MS" pitchFamily="34" charset="0"/>
              </a:rPr>
              <a:t>--- </a:t>
            </a:r>
            <a:r>
              <a:rPr lang="en-US" sz="2400" dirty="0">
                <a:latin typeface="Trebuchet MS" pitchFamily="34" charset="0"/>
              </a:rPr>
              <a:t>The </a:t>
            </a:r>
            <a:r>
              <a:rPr lang="en-US" sz="2400" dirty="0" smtClean="0">
                <a:latin typeface="Trebuchet MS" pitchFamily="34" charset="0"/>
              </a:rPr>
              <a:t>dependent </a:t>
            </a:r>
            <a:r>
              <a:rPr lang="en-US" sz="2400" dirty="0">
                <a:latin typeface="Trebuchet MS" pitchFamily="34" charset="0"/>
              </a:rPr>
              <a:t>variable.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Two </a:t>
            </a:r>
            <a:r>
              <a:rPr lang="en-US" sz="2400" dirty="0">
                <a:latin typeface="Trebuchet MS" pitchFamily="34" charset="0"/>
              </a:rPr>
              <a:t>independent variables </a:t>
            </a:r>
            <a:r>
              <a:rPr lang="en-US" sz="2400" u="sng" dirty="0">
                <a:solidFill>
                  <a:srgbClr val="024594"/>
                </a:solidFill>
                <a:latin typeface="Trebuchet MS" pitchFamily="34" charset="0"/>
              </a:rPr>
              <a:t>“transporting and packaging” </a:t>
            </a:r>
            <a:r>
              <a:rPr lang="en-US" sz="2400" dirty="0">
                <a:solidFill>
                  <a:srgbClr val="024594"/>
                </a:solidFill>
                <a:latin typeface="Trebuchet MS" pitchFamily="34" charset="0"/>
              </a:rPr>
              <a:t>are measured only with a question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– not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necessary </a:t>
            </a:r>
            <a:r>
              <a:rPr lang="en-US" sz="2400" i="1" dirty="0">
                <a:solidFill>
                  <a:srgbClr val="024594"/>
                </a:solidFill>
                <a:latin typeface="Trebuchet MS" pitchFamily="34" charset="0"/>
              </a:rPr>
              <a:t>to have a factorial </a:t>
            </a:r>
            <a:r>
              <a:rPr lang="en-US" sz="2400" i="1" dirty="0" smtClean="0">
                <a:solidFill>
                  <a:srgbClr val="024594"/>
                </a:solidFill>
                <a:latin typeface="Trebuchet MS" pitchFamily="34" charset="0"/>
              </a:rPr>
              <a:t>.</a:t>
            </a:r>
          </a:p>
          <a:p>
            <a:endParaRPr lang="pt-PT" sz="2400" dirty="0">
              <a:latin typeface="Trebuchet MS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8026" y="602620"/>
            <a:ext cx="22794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5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-2065"/>
            <a:ext cx="9149293" cy="7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293" y="718959"/>
            <a:ext cx="9149294" cy="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47249" y="17928"/>
            <a:ext cx="6449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Hypothesis  </a:t>
            </a:r>
            <a:r>
              <a:rPr lang="pt-PT" sz="4000" dirty="0">
                <a:solidFill>
                  <a:schemeClr val="bg1"/>
                </a:solidFill>
                <a:latin typeface="Trebuchet MS" pitchFamily="34" charset="0"/>
                <a:cs typeface="Traditional Arabic" pitchFamily="18" charset="-78"/>
              </a:rPr>
              <a:t>testing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156" y="764704"/>
            <a:ext cx="84943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u="sng" dirty="0" smtClean="0">
                <a:latin typeface="Trebuchet MS" pitchFamily="34" charset="0"/>
              </a:rPr>
              <a:t>The hypothesis was confirmed.</a:t>
            </a:r>
            <a:endParaRPr lang="pt-PT" sz="2600" b="1" u="sng" dirty="0">
              <a:latin typeface="Trebuchet MS" pitchFamily="34" charset="0"/>
            </a:endParaRPr>
          </a:p>
          <a:p>
            <a:pPr marL="1028700" lvl="1" indent="-571500">
              <a:buFont typeface="Wingdings" pitchFamily="2" charset="2"/>
              <a:buChar char="q"/>
            </a:pPr>
            <a:endParaRPr lang="pt-PT" sz="2400" u="sng" dirty="0" smtClean="0">
              <a:latin typeface="Trebuchet MS" pitchFamily="34" charset="0"/>
            </a:endParaRPr>
          </a:p>
          <a:p>
            <a:pPr marL="1028700" lvl="1" indent="-571500">
              <a:buFont typeface="Wingdings" pitchFamily="2" charset="2"/>
              <a:buChar char="q"/>
            </a:pPr>
            <a:r>
              <a:rPr lang="pt-PT" sz="2400" u="sng" dirty="0" smtClean="0">
                <a:latin typeface="Trebuchet MS" pitchFamily="34" charset="0"/>
              </a:rPr>
              <a:t>H</a:t>
            </a:r>
            <a:r>
              <a:rPr lang="pt-PT" sz="2000" u="sng" dirty="0" smtClean="0">
                <a:latin typeface="Trebuchet MS" pitchFamily="34" charset="0"/>
              </a:rPr>
              <a:t>1</a:t>
            </a:r>
            <a:r>
              <a:rPr lang="pt-PT" sz="2400" u="sng" dirty="0" smtClean="0">
                <a:latin typeface="Trebuchet MS" pitchFamily="34" charset="0"/>
              </a:rPr>
              <a:t>: </a:t>
            </a:r>
            <a:r>
              <a:rPr lang="pt-PT" sz="2200" i="1" u="sng" dirty="0" smtClean="0">
                <a:latin typeface="Trebuchet MS" pitchFamily="34" charset="0"/>
              </a:rPr>
              <a:t>“</a:t>
            </a:r>
            <a:r>
              <a:rPr lang="en-US" sz="2200" i="1" u="sng" dirty="0">
                <a:latin typeface="Trebuchet MS" pitchFamily="34" charset="0"/>
              </a:rPr>
              <a:t>the effective logistics management will come through communications, inventory management, packaging and transportation</a:t>
            </a:r>
            <a:r>
              <a:rPr lang="en-US" sz="2200" i="1" u="sng" dirty="0" smtClean="0">
                <a:latin typeface="Trebuchet MS" pitchFamily="34" charset="0"/>
              </a:rPr>
              <a:t>”.</a:t>
            </a:r>
          </a:p>
          <a:p>
            <a:pPr lvl="1"/>
            <a:endParaRPr lang="en-US" sz="2200" i="1" u="sng" dirty="0" smtClean="0">
              <a:latin typeface="Trebuchet MS" pitchFamily="34" charset="0"/>
            </a:endParaRPr>
          </a:p>
          <a:p>
            <a:pPr marL="1485900" lvl="2" indent="-571500">
              <a:buFont typeface="Wingdings" pitchFamily="2" charset="2"/>
              <a:buChar char="v"/>
            </a:pPr>
            <a:r>
              <a:rPr lang="en-US" sz="2000" dirty="0">
                <a:latin typeface="Trebuchet MS" pitchFamily="34" charset="0"/>
              </a:rPr>
              <a:t>The sustainability model (p &lt;0.00). </a:t>
            </a:r>
            <a:endParaRPr lang="en-US" sz="2000" dirty="0" smtClean="0">
              <a:latin typeface="Trebuchet MS" pitchFamily="34" charset="0"/>
            </a:endParaRPr>
          </a:p>
          <a:p>
            <a:pPr marL="1485900" lvl="2" indent="-571500">
              <a:buFont typeface="Wingdings" pitchFamily="2" charset="2"/>
              <a:buChar char="v"/>
            </a:pPr>
            <a:r>
              <a:rPr lang="en-US" sz="2000" dirty="0">
                <a:latin typeface="Trebuchet MS" pitchFamily="34" charset="0"/>
                <a:ea typeface="Calibri"/>
              </a:rPr>
              <a:t>R</a:t>
            </a:r>
            <a:r>
              <a:rPr lang="en-US" sz="2000" baseline="30000" dirty="0">
                <a:latin typeface="Trebuchet MS" pitchFamily="34" charset="0"/>
                <a:ea typeface="Calibri"/>
              </a:rPr>
              <a:t>2</a:t>
            </a:r>
            <a:r>
              <a:rPr lang="en-US" sz="2000" dirty="0">
                <a:latin typeface="Trebuchet MS" pitchFamily="34" charset="0"/>
                <a:ea typeface="Calibri"/>
              </a:rPr>
              <a:t> is </a:t>
            </a:r>
            <a:r>
              <a:rPr lang="en-US" sz="2000" dirty="0" smtClean="0">
                <a:latin typeface="Trebuchet MS" pitchFamily="34" charset="0"/>
                <a:ea typeface="Calibri"/>
              </a:rPr>
              <a:t>33.4%  and R</a:t>
            </a:r>
            <a:r>
              <a:rPr lang="en-US" sz="2000" baseline="30000" dirty="0" smtClean="0">
                <a:latin typeface="Trebuchet MS" pitchFamily="34" charset="0"/>
                <a:ea typeface="Calibri"/>
              </a:rPr>
              <a:t>2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>
                <a:latin typeface="Trebuchet MS" pitchFamily="34" charset="0"/>
              </a:rPr>
              <a:t>(adjusted) is </a:t>
            </a:r>
            <a:r>
              <a:rPr lang="en-US" sz="2000" dirty="0" smtClean="0">
                <a:latin typeface="Trebuchet MS" pitchFamily="34" charset="0"/>
              </a:rPr>
              <a:t>26.6%.</a:t>
            </a:r>
          </a:p>
          <a:p>
            <a:pPr lvl="2"/>
            <a:endParaRPr lang="en-US" sz="2000" dirty="0" smtClean="0">
              <a:latin typeface="Trebuchet MS" pitchFamily="34" charset="0"/>
            </a:endParaRPr>
          </a:p>
          <a:p>
            <a:pPr marL="1485900" lvl="2" indent="-571500">
              <a:buFont typeface="Wingdings" pitchFamily="2" charset="2"/>
              <a:buChar char="v"/>
            </a:pPr>
            <a:endParaRPr lang="en-US" sz="2000" dirty="0">
              <a:latin typeface="Trebuchet MS" pitchFamily="34" charset="0"/>
            </a:endParaRPr>
          </a:p>
          <a:p>
            <a:pPr marL="1485900" lvl="2" indent="-571500">
              <a:buFont typeface="Wingdings" pitchFamily="2" charset="2"/>
              <a:buChar char="v"/>
            </a:pPr>
            <a:endParaRPr lang="en-US" sz="2000" dirty="0" smtClean="0">
              <a:latin typeface="Trebuchet MS" pitchFamily="34" charset="0"/>
            </a:endParaRPr>
          </a:p>
          <a:p>
            <a:pPr marL="1485900" lvl="2" indent="-571500">
              <a:buFont typeface="Wingdings" pitchFamily="2" charset="2"/>
              <a:buChar char="v"/>
            </a:pPr>
            <a:endParaRPr lang="en-US" sz="2000" dirty="0" smtClean="0">
              <a:latin typeface="Trebuchet MS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168097"/>
              </p:ext>
            </p:extLst>
          </p:nvPr>
        </p:nvGraphicFramePr>
        <p:xfrm>
          <a:off x="1115615" y="3717031"/>
          <a:ext cx="6480721" cy="2448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7661"/>
                <a:gridCol w="1167244"/>
                <a:gridCol w="858792"/>
                <a:gridCol w="866911"/>
                <a:gridCol w="1560113"/>
              </a:tblGrid>
              <a:tr h="360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Beta coefficient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Sig.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r>
                        <a:rPr lang="en-US" sz="1000">
                          <a:effectLst/>
                        </a:rPr>
                        <a:t> (adjusted)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61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(Constant)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0.147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0.334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0.266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61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Communications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0.497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0.001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</a:tr>
              <a:tr h="41761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Inventory management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-0.249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0.152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</a:tr>
              <a:tr h="41761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Packaging 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0.284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0.046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</a:tr>
              <a:tr h="41761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Transportation 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0.141</a:t>
                      </a:r>
                      <a:endParaRPr lang="sq-A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0.420</a:t>
                      </a:r>
                      <a:endParaRPr lang="sq-A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3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567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Teixeira</dc:creator>
  <cp:lastModifiedBy>Muhammad Asif</cp:lastModifiedBy>
  <cp:revision>168</cp:revision>
  <dcterms:created xsi:type="dcterms:W3CDTF">2012-12-08T12:10:01Z</dcterms:created>
  <dcterms:modified xsi:type="dcterms:W3CDTF">2016-09-03T21:46:40Z</dcterms:modified>
</cp:coreProperties>
</file>